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2" r:id="rId5"/>
  </p:sldMasterIdLst>
  <p:notesMasterIdLst>
    <p:notesMasterId r:id="rId19"/>
  </p:notesMasterIdLst>
  <p:sldIdLst>
    <p:sldId id="260" r:id="rId6"/>
    <p:sldId id="278" r:id="rId7"/>
    <p:sldId id="279" r:id="rId8"/>
    <p:sldId id="288" r:id="rId9"/>
    <p:sldId id="289" r:id="rId10"/>
    <p:sldId id="275" r:id="rId11"/>
    <p:sldId id="287" r:id="rId12"/>
    <p:sldId id="291" r:id="rId13"/>
    <p:sldId id="290" r:id="rId14"/>
    <p:sldId id="292" r:id="rId15"/>
    <p:sldId id="293" r:id="rId16"/>
    <p:sldId id="270" r:id="rId17"/>
    <p:sldId id="271" r:id="rId18"/>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30" autoAdjust="0"/>
    <p:restoredTop sz="94660" autoAdjust="0"/>
  </p:normalViewPr>
  <p:slideViewPr>
    <p:cSldViewPr snapToGrid="0">
      <p:cViewPr varScale="1">
        <p:scale>
          <a:sx n="151" d="100"/>
          <a:sy n="151" d="100"/>
        </p:scale>
        <p:origin x="408" y="1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A8B93-4A77-4F24-B49C-021BEFDB4914}" type="datetimeFigureOut">
              <a:rPr lang="en-GB" smtClean="0"/>
              <a:t>20/01/2020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D4D59-19E1-4C5B-B18B-9AB98B2B9483}" type="slidenum">
              <a:rPr lang="en-GB" smtClean="0"/>
              <a:t>‹#›</a:t>
            </a:fld>
            <a:endParaRPr lang="en-GB"/>
          </a:p>
        </p:txBody>
      </p:sp>
    </p:spTree>
    <p:extLst>
      <p:ext uri="{BB962C8B-B14F-4D97-AF65-F5344CB8AC3E}">
        <p14:creationId xmlns:p14="http://schemas.microsoft.com/office/powerpoint/2010/main" val="96768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sub-selection within that year pool will add skill to the data. This probably also applies to analogues etc. It’s not yet clear whether this will result in a perfect reliability though – it’s likely that some further calibration would be necessary.</a:t>
            </a:r>
          </a:p>
          <a:p>
            <a:endParaRPr lang="en-GB" dirty="0"/>
          </a:p>
        </p:txBody>
      </p:sp>
      <p:sp>
        <p:nvSpPr>
          <p:cNvPr id="4" name="Slide Number Placeholder 3"/>
          <p:cNvSpPr>
            <a:spLocks noGrp="1"/>
          </p:cNvSpPr>
          <p:nvPr>
            <p:ph type="sldNum" sz="quarter" idx="10"/>
          </p:nvPr>
        </p:nvSpPr>
        <p:spPr/>
        <p:txBody>
          <a:bodyPr/>
          <a:lstStyle/>
          <a:p>
            <a:pPr>
              <a:defRPr/>
            </a:pPr>
            <a:fld id="{6229B425-2BFA-5A43-8B13-8E0FB6C5724D}" type="slidenum">
              <a:rPr lang="en-GB" smtClean="0"/>
              <a:pPr>
                <a:defRPr/>
              </a:pPr>
              <a:t>12</a:t>
            </a:fld>
            <a:endParaRPr lang="en-GB"/>
          </a:p>
        </p:txBody>
      </p:sp>
    </p:spTree>
    <p:extLst>
      <p:ext uri="{BB962C8B-B14F-4D97-AF65-F5344CB8AC3E}">
        <p14:creationId xmlns:p14="http://schemas.microsoft.com/office/powerpoint/2010/main" val="4269423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ull image">
    <p:bg>
      <p:bgRef idx="1001">
        <a:schemeClr val="bg2"/>
      </p:bgRef>
    </p:bg>
    <p:spTree>
      <p:nvGrpSpPr>
        <p:cNvPr id="1" name=""/>
        <p:cNvGrpSpPr/>
        <p:nvPr/>
      </p:nvGrpSpPr>
      <p:grpSpPr>
        <a:xfrm>
          <a:off x="0" y="0"/>
          <a:ext cx="0" cy="0"/>
          <a:chOff x="0" y="0"/>
          <a:chExt cx="0" cy="0"/>
        </a:xfrm>
      </p:grpSpPr>
      <p:pic>
        <p:nvPicPr>
          <p:cNvPr id="15" name="cover-backg-2.jpg"/>
          <p:cNvPicPr>
            <a:picLocks noChangeAspect="1"/>
          </p:cNvPicPr>
          <p:nvPr userDrawn="1"/>
        </p:nvPicPr>
        <p:blipFill>
          <a:blip r:embed="rId2" cstate="print">
            <a:extLst/>
          </a:blip>
          <a:stretch>
            <a:fillRect/>
          </a:stretch>
        </p:blipFill>
        <p:spPr>
          <a:xfrm>
            <a:off x="0" y="0"/>
            <a:ext cx="9144000" cy="5143500"/>
          </a:xfrm>
          <a:prstGeom prst="rect">
            <a:avLst/>
          </a:prstGeom>
          <a:ln w="12700">
            <a:miter lim="400000"/>
          </a:ln>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197644" y="1761530"/>
            <a:ext cx="8438555" cy="61170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
        <p:nvSpPr>
          <p:cNvPr id="2" name="Footer Placeholder 1"/>
          <p:cNvSpPr>
            <a:spLocks noGrp="1"/>
          </p:cNvSpPr>
          <p:nvPr>
            <p:ph type="ftr" sz="quarter" idx="11"/>
          </p:nvPr>
        </p:nvSpPr>
        <p:spPr>
          <a:noFill/>
        </p:spPr>
        <p:txBody>
          <a:bodyPr/>
          <a:lstStyle>
            <a:lvl1pPr defTabSz="219075" hangingPunct="0">
              <a:defRPr>
                <a:solidFill>
                  <a:schemeClr val="accent6"/>
                </a:solidFill>
              </a:defRPr>
            </a:lvl1pPr>
          </a:lstStyle>
          <a:p>
            <a:r>
              <a:rPr lang="en-GB" kern="0" dirty="0">
                <a:solidFill>
                  <a:srgbClr val="FFFFFF"/>
                </a:solidFill>
                <a:sym typeface="Helvetica Light"/>
              </a:rPr>
              <a:t>www.metoffice.gov.uk																									                      © Crown Copyright 2017, Met Office</a:t>
            </a:r>
          </a:p>
        </p:txBody>
      </p:sp>
      <p:pic>
        <p:nvPicPr>
          <p:cNvPr id="7" name="MO_MASTER_black_mono_for_light_backg_RB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08" y="36520"/>
            <a:ext cx="1803780" cy="787605"/>
          </a:xfrm>
          <a:prstGeom prst="rect">
            <a:avLst/>
          </a:prstGeom>
          <a:ln w="12700">
            <a:miter lim="400000"/>
          </a:ln>
        </p:spPr>
      </p:pic>
    </p:spTree>
    <p:extLst>
      <p:ext uri="{BB962C8B-B14F-4D97-AF65-F5344CB8AC3E}">
        <p14:creationId xmlns:p14="http://schemas.microsoft.com/office/powerpoint/2010/main" val="3540257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 3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5" name="Text Placeholder 4"/>
          <p:cNvSpPr>
            <a:spLocks noGrp="1"/>
          </p:cNvSpPr>
          <p:nvPr>
            <p:ph type="body" sz="quarter" idx="11" hasCustomPrompt="1"/>
          </p:nvPr>
        </p:nvSpPr>
        <p:spPr>
          <a:xfrm>
            <a:off x="197645" y="1770460"/>
            <a:ext cx="2578894"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6" name="Text Placeholder 4"/>
          <p:cNvSpPr>
            <a:spLocks noGrp="1"/>
          </p:cNvSpPr>
          <p:nvPr>
            <p:ph type="body" sz="quarter" idx="13" hasCustomPrompt="1"/>
          </p:nvPr>
        </p:nvSpPr>
        <p:spPr>
          <a:xfrm>
            <a:off x="3127178" y="1770460"/>
            <a:ext cx="2578894"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
        <p:nvSpPr>
          <p:cNvPr id="8" name="Text Placeholder 4"/>
          <p:cNvSpPr>
            <a:spLocks noGrp="1"/>
          </p:cNvSpPr>
          <p:nvPr>
            <p:ph type="body" sz="quarter" idx="14" hasCustomPrompt="1"/>
          </p:nvPr>
        </p:nvSpPr>
        <p:spPr>
          <a:xfrm>
            <a:off x="6057306" y="1761530"/>
            <a:ext cx="2578894"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spTree>
    <p:extLst>
      <p:ext uri="{BB962C8B-B14F-4D97-AF65-F5344CB8AC3E}">
        <p14:creationId xmlns:p14="http://schemas.microsoft.com/office/powerpoint/2010/main" val="24222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1 column text &amp; imag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4572000" y="1"/>
            <a:ext cx="4572000" cy="4732139"/>
          </a:xfrm>
          <a:prstGeom prst="rect">
            <a:avLst/>
          </a:prstGeom>
          <a:solidFill>
            <a:schemeClr val="tx1">
              <a:lumMod val="10000"/>
              <a:lumOff val="90000"/>
            </a:schemeClr>
          </a:solidFill>
        </p:spPr>
        <p:txBody>
          <a:bodyPr anchor="ctr" anchorCtr="0"/>
          <a:lstStyle>
            <a:lvl1pPr algn="ctr">
              <a:defRPr baseline="0"/>
            </a:lvl1pPr>
          </a:lstStyle>
          <a:p>
            <a:r>
              <a:rPr lang="en-GB" dirty="0"/>
              <a:t>Insert image here</a:t>
            </a:r>
          </a:p>
        </p:txBody>
      </p:sp>
      <p:sp>
        <p:nvSpPr>
          <p:cNvPr id="2" name="Footer Placeholder 1"/>
          <p:cNvSpPr>
            <a:spLocks noGrp="1"/>
          </p:cNvSpPr>
          <p:nvPr>
            <p:ph type="ftr" sz="quarter" idx="15"/>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15" name="Text Placeholder 4"/>
          <p:cNvSpPr>
            <a:spLocks noGrp="1"/>
          </p:cNvSpPr>
          <p:nvPr>
            <p:ph type="body" sz="quarter" idx="11" hasCustomPrompt="1"/>
          </p:nvPr>
        </p:nvSpPr>
        <p:spPr>
          <a:xfrm>
            <a:off x="197645" y="1773777"/>
            <a:ext cx="4050506" cy="2714030"/>
          </a:xfrm>
          <a:prstGeom prst="rect">
            <a:avLst/>
          </a:prstGeom>
        </p:spPr>
        <p:txBody>
          <a:bodyPr>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a:t>
            </a:r>
            <a:endParaRPr lang="en-US" dirty="0"/>
          </a:p>
        </p:txBody>
      </p:sp>
      <p:sp>
        <p:nvSpPr>
          <p:cNvPr id="6" name="Title 2"/>
          <p:cNvSpPr>
            <a:spLocks noGrp="1"/>
          </p:cNvSpPr>
          <p:nvPr>
            <p:ph type="title" hasCustomPrompt="1"/>
          </p:nvPr>
        </p:nvSpPr>
        <p:spPr>
          <a:xfrm>
            <a:off x="197644" y="1039783"/>
            <a:ext cx="8437500" cy="623248"/>
          </a:xfrm>
        </p:spPr>
        <p:txBody>
          <a:bodyPr/>
          <a:lstStyle>
            <a:lvl1pPr>
              <a:defRPr/>
            </a:lvl1pPr>
          </a:lstStyle>
          <a:p>
            <a:r>
              <a:rPr lang="en-US" dirty="0"/>
              <a:t>Slide title</a:t>
            </a:r>
            <a:endParaRPr lang="en-GB" dirty="0"/>
          </a:p>
        </p:txBody>
      </p:sp>
    </p:spTree>
    <p:extLst>
      <p:ext uri="{BB962C8B-B14F-4D97-AF65-F5344CB8AC3E}">
        <p14:creationId xmlns:p14="http://schemas.microsoft.com/office/powerpoint/2010/main" val="301116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 - 1 column text &amp; table">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15" name="Text Placeholder 4"/>
          <p:cNvSpPr>
            <a:spLocks noGrp="1"/>
          </p:cNvSpPr>
          <p:nvPr>
            <p:ph type="body" sz="quarter" idx="11" hasCustomPrompt="1"/>
          </p:nvPr>
        </p:nvSpPr>
        <p:spPr>
          <a:xfrm>
            <a:off x="197645" y="1773777"/>
            <a:ext cx="4050506" cy="2714030"/>
          </a:xfrm>
          <a:prstGeom prst="rect">
            <a:avLst/>
          </a:prstGeom>
        </p:spPr>
        <p:txBody>
          <a:bodyPr>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a:t>
            </a:r>
            <a:endParaRPr lang="en-US" dirty="0"/>
          </a:p>
        </p:txBody>
      </p:sp>
      <p:sp>
        <p:nvSpPr>
          <p:cNvPr id="6" name="Table Placeholder 5"/>
          <p:cNvSpPr>
            <a:spLocks noGrp="1"/>
          </p:cNvSpPr>
          <p:nvPr>
            <p:ph type="tbl" sz="quarter" idx="17" hasCustomPrompt="1"/>
          </p:nvPr>
        </p:nvSpPr>
        <p:spPr>
          <a:xfrm>
            <a:off x="4572000" y="1761530"/>
            <a:ext cx="4064199" cy="2714030"/>
          </a:xfrm>
        </p:spPr>
        <p:style>
          <a:lnRef idx="3">
            <a:schemeClr val="lt1"/>
          </a:lnRef>
          <a:fillRef idx="1">
            <a:schemeClr val="accent6"/>
          </a:fillRef>
          <a:effectRef idx="1">
            <a:schemeClr val="accent6"/>
          </a:effectRef>
          <a:fontRef idx="none"/>
        </p:style>
        <p:txBody>
          <a:bodyPr anchor="ctr" anchorCtr="1"/>
          <a:lstStyle>
            <a:lvl1pPr>
              <a:defRPr/>
            </a:lvl1pPr>
          </a:lstStyle>
          <a:p>
            <a:r>
              <a:rPr lang="en-GB" dirty="0"/>
              <a:t>Click here to add table</a:t>
            </a:r>
          </a:p>
        </p:txBody>
      </p:sp>
      <p:sp>
        <p:nvSpPr>
          <p:cNvPr id="7" name="Title 2"/>
          <p:cNvSpPr>
            <a:spLocks noGrp="1"/>
          </p:cNvSpPr>
          <p:nvPr>
            <p:ph type="title" hasCustomPrompt="1"/>
          </p:nvPr>
        </p:nvSpPr>
        <p:spPr>
          <a:xfrm>
            <a:off x="197644" y="1039783"/>
            <a:ext cx="8437500" cy="623248"/>
          </a:xfrm>
        </p:spPr>
        <p:txBody>
          <a:bodyPr/>
          <a:lstStyle>
            <a:lvl1pPr>
              <a:defRPr/>
            </a:lvl1pPr>
          </a:lstStyle>
          <a:p>
            <a:r>
              <a:rPr lang="en-US" dirty="0"/>
              <a:t>Slide title</a:t>
            </a:r>
            <a:endParaRPr lang="en-GB" dirty="0"/>
          </a:p>
        </p:txBody>
      </p:sp>
    </p:spTree>
    <p:extLst>
      <p:ext uri="{BB962C8B-B14F-4D97-AF65-F5344CB8AC3E}">
        <p14:creationId xmlns:p14="http://schemas.microsoft.com/office/powerpoint/2010/main" val="389483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 full imag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6" name="Picture Placeholder 4"/>
          <p:cNvSpPr>
            <a:spLocks noGrp="1"/>
          </p:cNvSpPr>
          <p:nvPr>
            <p:ph type="pic" sz="quarter" idx="16" hasCustomPrompt="1"/>
          </p:nvPr>
        </p:nvSpPr>
        <p:spPr>
          <a:xfrm>
            <a:off x="0" y="748904"/>
            <a:ext cx="9144000" cy="3983236"/>
          </a:xfrm>
          <a:prstGeom prst="rect">
            <a:avLst/>
          </a:prstGeom>
          <a:solidFill>
            <a:schemeClr val="tx1">
              <a:lumMod val="10000"/>
              <a:lumOff val="90000"/>
            </a:schemeClr>
          </a:solidFill>
        </p:spPr>
        <p:txBody>
          <a:bodyPr anchor="ctr" anchorCtr="0"/>
          <a:lstStyle>
            <a:lvl1pPr algn="ctr">
              <a:defRPr baseline="0"/>
            </a:lvl1pPr>
          </a:lstStyle>
          <a:p>
            <a:r>
              <a:rPr lang="en-GB" dirty="0"/>
              <a:t>Insert image here</a:t>
            </a:r>
          </a:p>
        </p:txBody>
      </p:sp>
    </p:spTree>
    <p:extLst>
      <p:ext uri="{BB962C8B-B14F-4D97-AF65-F5344CB8AC3E}">
        <p14:creationId xmlns:p14="http://schemas.microsoft.com/office/powerpoint/2010/main" val="10516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 1 colum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endParaRPr lang="en-GB" dirty="0"/>
          </a:p>
        </p:txBody>
      </p:sp>
      <p:sp>
        <p:nvSpPr>
          <p:cNvPr id="3" name="Footer Placeholder 2"/>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5" name="Text Placeholder 4"/>
          <p:cNvSpPr>
            <a:spLocks noGrp="1"/>
          </p:cNvSpPr>
          <p:nvPr>
            <p:ph type="body" sz="quarter" idx="11" hasCustomPrompt="1"/>
          </p:nvPr>
        </p:nvSpPr>
        <p:spPr>
          <a:xfrm>
            <a:off x="197644" y="1761530"/>
            <a:ext cx="8437364"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Tree>
    <p:extLst>
      <p:ext uri="{BB962C8B-B14F-4D97-AF65-F5344CB8AC3E}">
        <p14:creationId xmlns:p14="http://schemas.microsoft.com/office/powerpoint/2010/main" val="422196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2 colum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endParaRPr lang="en-GB" dirty="0"/>
          </a:p>
        </p:txBody>
      </p:sp>
      <p:sp>
        <p:nvSpPr>
          <p:cNvPr id="3" name="Footer Placeholder 2"/>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cxnSp>
        <p:nvCxnSpPr>
          <p:cNvPr id="7" name="Straight Connector 6"/>
          <p:cNvCxnSpPr/>
          <p:nvPr userDrawn="1"/>
        </p:nvCxnSpPr>
        <p:spPr>
          <a:xfrm>
            <a:off x="4403700" y="1770459"/>
            <a:ext cx="0" cy="2719072"/>
          </a:xfrm>
          <a:prstGeom prst="line">
            <a:avLst/>
          </a:prstGeom>
        </p:spPr>
        <p:style>
          <a:lnRef idx="1">
            <a:schemeClr val="dk1"/>
          </a:lnRef>
          <a:fillRef idx="0">
            <a:schemeClr val="dk1"/>
          </a:fillRef>
          <a:effectRef idx="0">
            <a:schemeClr val="dk1"/>
          </a:effectRef>
          <a:fontRef idx="minor">
            <a:schemeClr val="tx1"/>
          </a:fontRef>
        </p:style>
      </p:cxnSp>
      <p:sp>
        <p:nvSpPr>
          <p:cNvPr id="5" name="Text Placeholder 4"/>
          <p:cNvSpPr>
            <a:spLocks noGrp="1"/>
          </p:cNvSpPr>
          <p:nvPr>
            <p:ph type="body" sz="quarter" idx="11" hasCustomPrompt="1"/>
          </p:nvPr>
        </p:nvSpPr>
        <p:spPr>
          <a:xfrm>
            <a:off x="197644" y="1761530"/>
            <a:ext cx="4050506"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6" name="Text Placeholder 4"/>
          <p:cNvSpPr>
            <a:spLocks noGrp="1"/>
          </p:cNvSpPr>
          <p:nvPr>
            <p:ph type="body" sz="quarter" idx="12" hasCustomPrompt="1"/>
          </p:nvPr>
        </p:nvSpPr>
        <p:spPr>
          <a:xfrm>
            <a:off x="4585693" y="1761530"/>
            <a:ext cx="4050506"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Tree>
    <p:extLst>
      <p:ext uri="{BB962C8B-B14F-4D97-AF65-F5344CB8AC3E}">
        <p14:creationId xmlns:p14="http://schemas.microsoft.com/office/powerpoint/2010/main" val="159385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1 column bullets &amp; image">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7" name="Picture Placeholder 4"/>
          <p:cNvSpPr>
            <a:spLocks noGrp="1"/>
          </p:cNvSpPr>
          <p:nvPr>
            <p:ph type="pic" sz="quarter" idx="16" hasCustomPrompt="1"/>
          </p:nvPr>
        </p:nvSpPr>
        <p:spPr>
          <a:xfrm>
            <a:off x="4572000" y="1"/>
            <a:ext cx="4572000" cy="4732139"/>
          </a:xfrm>
          <a:prstGeom prst="rect">
            <a:avLst/>
          </a:prstGeom>
          <a:solidFill>
            <a:schemeClr val="tx1">
              <a:lumMod val="10000"/>
              <a:lumOff val="90000"/>
            </a:schemeClr>
          </a:solidFill>
        </p:spPr>
        <p:txBody>
          <a:bodyPr anchor="ctr" anchorCtr="0"/>
          <a:lstStyle>
            <a:lvl1pPr algn="ctr">
              <a:defRPr baseline="0"/>
            </a:lvl1pPr>
          </a:lstStyle>
          <a:p>
            <a:r>
              <a:rPr lang="en-GB" dirty="0"/>
              <a:t>Insert image here</a:t>
            </a:r>
          </a:p>
        </p:txBody>
      </p:sp>
      <p:sp>
        <p:nvSpPr>
          <p:cNvPr id="5" name="Text Placeholder 4"/>
          <p:cNvSpPr>
            <a:spLocks noGrp="1"/>
          </p:cNvSpPr>
          <p:nvPr>
            <p:ph type="body" sz="quarter" idx="11" hasCustomPrompt="1"/>
          </p:nvPr>
        </p:nvSpPr>
        <p:spPr>
          <a:xfrm>
            <a:off x="197644" y="1761530"/>
            <a:ext cx="4050506"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6" name="Title 2"/>
          <p:cNvSpPr>
            <a:spLocks noGrp="1"/>
          </p:cNvSpPr>
          <p:nvPr>
            <p:ph type="title" hasCustomPrompt="1"/>
          </p:nvPr>
        </p:nvSpPr>
        <p:spPr>
          <a:xfrm>
            <a:off x="197644" y="1039783"/>
            <a:ext cx="8437500" cy="623248"/>
          </a:xfrm>
        </p:spPr>
        <p:txBody>
          <a:bodyPr/>
          <a:lstStyle>
            <a:lvl1pPr>
              <a:defRPr/>
            </a:lvl1pPr>
          </a:lstStyle>
          <a:p>
            <a:r>
              <a:rPr lang="en-US" dirty="0"/>
              <a:t>Slide title</a:t>
            </a:r>
            <a:endParaRPr lang="en-GB" dirty="0"/>
          </a:p>
        </p:txBody>
      </p:sp>
    </p:spTree>
    <p:extLst>
      <p:ext uri="{BB962C8B-B14F-4D97-AF65-F5344CB8AC3E}">
        <p14:creationId xmlns:p14="http://schemas.microsoft.com/office/powerpoint/2010/main" val="171243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1 column bullets &amp; table">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6" name="Table Placeholder 5"/>
          <p:cNvSpPr>
            <a:spLocks noGrp="1"/>
          </p:cNvSpPr>
          <p:nvPr>
            <p:ph type="tbl" sz="quarter" idx="17" hasCustomPrompt="1"/>
          </p:nvPr>
        </p:nvSpPr>
        <p:spPr>
          <a:xfrm>
            <a:off x="4572000" y="1761530"/>
            <a:ext cx="4064199" cy="2714030"/>
          </a:xfrm>
        </p:spPr>
        <p:style>
          <a:lnRef idx="3">
            <a:schemeClr val="lt1"/>
          </a:lnRef>
          <a:fillRef idx="1">
            <a:schemeClr val="accent6"/>
          </a:fillRef>
          <a:effectRef idx="1">
            <a:schemeClr val="accent6"/>
          </a:effectRef>
          <a:fontRef idx="none"/>
        </p:style>
        <p:txBody>
          <a:bodyPr anchor="ctr" anchorCtr="1"/>
          <a:lstStyle>
            <a:lvl1pPr>
              <a:defRPr/>
            </a:lvl1pPr>
          </a:lstStyle>
          <a:p>
            <a:r>
              <a:rPr lang="en-GB" dirty="0"/>
              <a:t>Click here to add table</a:t>
            </a:r>
          </a:p>
        </p:txBody>
      </p:sp>
      <p:sp>
        <p:nvSpPr>
          <p:cNvPr id="5" name="Text Placeholder 4"/>
          <p:cNvSpPr>
            <a:spLocks noGrp="1"/>
          </p:cNvSpPr>
          <p:nvPr>
            <p:ph type="body" sz="quarter" idx="11" hasCustomPrompt="1"/>
          </p:nvPr>
        </p:nvSpPr>
        <p:spPr>
          <a:xfrm>
            <a:off x="197644" y="1761530"/>
            <a:ext cx="4050506"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7" name="Title 2"/>
          <p:cNvSpPr>
            <a:spLocks noGrp="1"/>
          </p:cNvSpPr>
          <p:nvPr>
            <p:ph type="title" hasCustomPrompt="1"/>
          </p:nvPr>
        </p:nvSpPr>
        <p:spPr>
          <a:xfrm>
            <a:off x="197644" y="1039783"/>
            <a:ext cx="8437500" cy="623248"/>
          </a:xfrm>
        </p:spPr>
        <p:txBody>
          <a:bodyPr/>
          <a:lstStyle>
            <a:lvl1pPr>
              <a:defRPr/>
            </a:lvl1pPr>
          </a:lstStyle>
          <a:p>
            <a:r>
              <a:rPr lang="en-US" dirty="0"/>
              <a:t>Slide title</a:t>
            </a:r>
            <a:endParaRPr lang="en-GB" dirty="0"/>
          </a:p>
        </p:txBody>
      </p:sp>
    </p:spTree>
    <p:extLst>
      <p:ext uri="{BB962C8B-B14F-4D97-AF65-F5344CB8AC3E}">
        <p14:creationId xmlns:p14="http://schemas.microsoft.com/office/powerpoint/2010/main" val="137838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3 colum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endParaRPr lang="en-GB" dirty="0"/>
          </a:p>
        </p:txBody>
      </p:sp>
      <p:sp>
        <p:nvSpPr>
          <p:cNvPr id="3" name="Footer Placeholder 2"/>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cxnSp>
        <p:nvCxnSpPr>
          <p:cNvPr id="7" name="Straight Connector 6"/>
          <p:cNvCxnSpPr/>
          <p:nvPr userDrawn="1"/>
        </p:nvCxnSpPr>
        <p:spPr>
          <a:xfrm>
            <a:off x="2937600" y="1756488"/>
            <a:ext cx="0" cy="271907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userDrawn="1"/>
        </p:nvCxnSpPr>
        <p:spPr>
          <a:xfrm>
            <a:off x="5873850" y="1756488"/>
            <a:ext cx="0" cy="2719072"/>
          </a:xfrm>
          <a:prstGeom prst="line">
            <a:avLst/>
          </a:prstGeom>
        </p:spPr>
        <p:style>
          <a:lnRef idx="1">
            <a:schemeClr val="dk1"/>
          </a:lnRef>
          <a:fillRef idx="0">
            <a:schemeClr val="dk1"/>
          </a:fillRef>
          <a:effectRef idx="0">
            <a:schemeClr val="dk1"/>
          </a:effectRef>
          <a:fontRef idx="minor">
            <a:schemeClr val="tx1"/>
          </a:fontRef>
        </p:style>
      </p:cxnSp>
      <p:sp>
        <p:nvSpPr>
          <p:cNvPr id="6" name="Text Placeholder 4"/>
          <p:cNvSpPr>
            <a:spLocks noGrp="1"/>
          </p:cNvSpPr>
          <p:nvPr>
            <p:ph type="body" sz="quarter" idx="11" hasCustomPrompt="1"/>
          </p:nvPr>
        </p:nvSpPr>
        <p:spPr>
          <a:xfrm>
            <a:off x="197644" y="1761530"/>
            <a:ext cx="2578894"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8" name="Text Placeholder 4"/>
          <p:cNvSpPr>
            <a:spLocks noGrp="1"/>
          </p:cNvSpPr>
          <p:nvPr>
            <p:ph type="body" sz="quarter" idx="12" hasCustomPrompt="1"/>
          </p:nvPr>
        </p:nvSpPr>
        <p:spPr>
          <a:xfrm>
            <a:off x="3118107" y="1761530"/>
            <a:ext cx="2594681"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9" name="Text Placeholder 4"/>
          <p:cNvSpPr>
            <a:spLocks noGrp="1"/>
          </p:cNvSpPr>
          <p:nvPr>
            <p:ph type="body" sz="quarter" idx="13" hasCustomPrompt="1"/>
          </p:nvPr>
        </p:nvSpPr>
        <p:spPr>
          <a:xfrm>
            <a:off x="6054357" y="1761531"/>
            <a:ext cx="2578894" cy="2708987"/>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Tree>
    <p:extLst>
      <p:ext uri="{BB962C8B-B14F-4D97-AF65-F5344CB8AC3E}">
        <p14:creationId xmlns:p14="http://schemas.microsoft.com/office/powerpoint/2010/main" val="28140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2 column bullets &amp; tex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baseline="0"/>
            </a:lvl1pPr>
          </a:lstStyle>
          <a:p>
            <a:r>
              <a:rPr lang="en-US" dirty="0"/>
              <a:t>Slide title</a:t>
            </a:r>
            <a:endParaRPr lang="en-GB" dirty="0"/>
          </a:p>
        </p:txBody>
      </p:sp>
      <p:sp>
        <p:nvSpPr>
          <p:cNvPr id="14" name="Text Placeholder 4"/>
          <p:cNvSpPr>
            <a:spLocks noGrp="1"/>
          </p:cNvSpPr>
          <p:nvPr>
            <p:ph type="body" sz="quarter" idx="11" hasCustomPrompt="1"/>
          </p:nvPr>
        </p:nvSpPr>
        <p:spPr>
          <a:xfrm>
            <a:off x="197645" y="1770460"/>
            <a:ext cx="2578894"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t>
            </a:r>
            <a:endParaRPr lang="en-US" dirty="0"/>
          </a:p>
        </p:txBody>
      </p:sp>
      <p:cxnSp>
        <p:nvCxnSpPr>
          <p:cNvPr id="15" name="Straight Connector 14"/>
          <p:cNvCxnSpPr/>
          <p:nvPr userDrawn="1"/>
        </p:nvCxnSpPr>
        <p:spPr>
          <a:xfrm>
            <a:off x="5873850" y="1756488"/>
            <a:ext cx="0" cy="2719072"/>
          </a:xfrm>
          <a:prstGeom prst="line">
            <a:avLst/>
          </a:prstGeom>
        </p:spPr>
        <p:style>
          <a:lnRef idx="1">
            <a:schemeClr val="dk1"/>
          </a:lnRef>
          <a:fillRef idx="0">
            <a:schemeClr val="dk1"/>
          </a:fillRef>
          <a:effectRef idx="0">
            <a:schemeClr val="dk1"/>
          </a:effectRef>
          <a:fontRef idx="minor">
            <a:schemeClr val="tx1"/>
          </a:fontRef>
        </p:style>
      </p:cxnSp>
      <p:sp>
        <p:nvSpPr>
          <p:cNvPr id="6" name="Text Placeholder 4"/>
          <p:cNvSpPr>
            <a:spLocks noGrp="1"/>
          </p:cNvSpPr>
          <p:nvPr>
            <p:ph type="body" sz="quarter" idx="12" hasCustomPrompt="1"/>
          </p:nvPr>
        </p:nvSpPr>
        <p:spPr>
          <a:xfrm>
            <a:off x="3118107" y="1761530"/>
            <a:ext cx="2594681" cy="2714030"/>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
        <p:nvSpPr>
          <p:cNvPr id="7" name="Text Placeholder 4"/>
          <p:cNvSpPr>
            <a:spLocks noGrp="1"/>
          </p:cNvSpPr>
          <p:nvPr>
            <p:ph type="body" sz="quarter" idx="13" hasCustomPrompt="1"/>
          </p:nvPr>
        </p:nvSpPr>
        <p:spPr>
          <a:xfrm>
            <a:off x="6054357" y="1761531"/>
            <a:ext cx="2578894" cy="2708987"/>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Tree>
    <p:extLst>
      <p:ext uri="{BB962C8B-B14F-4D97-AF65-F5344CB8AC3E}">
        <p14:creationId xmlns:p14="http://schemas.microsoft.com/office/powerpoint/2010/main" val="56848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ull image al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0" y="0"/>
            <a:ext cx="9144000" cy="5143500"/>
          </a:xfrm>
          <a:prstGeom prst="rect">
            <a:avLst/>
          </a:prstGeom>
        </p:spPr>
      </p:pic>
      <p:pic>
        <p:nvPicPr>
          <p:cNvPr id="7" name="MO_MASTER_black_mono_for_light_backg_RB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08" y="36520"/>
            <a:ext cx="1803780" cy="787605"/>
          </a:xfrm>
          <a:prstGeom prst="rect">
            <a:avLst/>
          </a:prstGeom>
          <a:ln w="12700">
            <a:miter lim="400000"/>
          </a:ln>
        </p:spPr>
      </p:pic>
      <p:sp>
        <p:nvSpPr>
          <p:cNvPr id="20" name="Title 19"/>
          <p:cNvSpPr>
            <a:spLocks noGrp="1"/>
          </p:cNvSpPr>
          <p:nvPr>
            <p:ph type="title" hasCustomPrompt="1"/>
          </p:nvPr>
        </p:nvSpPr>
        <p:spPr/>
        <p:txBody>
          <a:bodyPr/>
          <a:lstStyle>
            <a:lvl1pPr>
              <a:defRPr>
                <a:solidFill>
                  <a:schemeClr val="bg2"/>
                </a:solidFill>
              </a:defRPr>
            </a:lvl1pPr>
          </a:lstStyle>
          <a:p>
            <a:r>
              <a:rPr lang="en-GB" dirty="0"/>
              <a:t>Presentation title</a:t>
            </a:r>
          </a:p>
        </p:txBody>
      </p:sp>
      <p:sp>
        <p:nvSpPr>
          <p:cNvPr id="23" name="Text Placeholder 22"/>
          <p:cNvSpPr>
            <a:spLocks noGrp="1"/>
          </p:cNvSpPr>
          <p:nvPr>
            <p:ph type="body" sz="quarter" idx="10" hasCustomPrompt="1"/>
          </p:nvPr>
        </p:nvSpPr>
        <p:spPr>
          <a:xfrm>
            <a:off x="197644" y="1761530"/>
            <a:ext cx="8437500" cy="611706"/>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
        <p:nvSpPr>
          <p:cNvPr id="2" name="Footer Placeholder 1"/>
          <p:cNvSpPr>
            <a:spLocks noGrp="1"/>
          </p:cNvSpPr>
          <p:nvPr>
            <p:ph type="ftr" sz="quarter" idx="11"/>
          </p:nvPr>
        </p:nvSpPr>
        <p:spPr>
          <a:noFill/>
        </p:spPr>
        <p:txBody>
          <a:bodyPr/>
          <a:lstStyle>
            <a:lvl1pPr defTabSz="219075" hangingPunct="0">
              <a:defRPr>
                <a:solidFill>
                  <a:schemeClr val="accent6"/>
                </a:solidFill>
              </a:defRPr>
            </a:lvl1pPr>
          </a:lstStyle>
          <a:p>
            <a:r>
              <a:rPr lang="en-GB" kern="0" dirty="0">
                <a:solidFill>
                  <a:srgbClr val="FFFFFF"/>
                </a:solidFill>
                <a:sym typeface="Helvetica Light"/>
              </a:rPr>
              <a:t>www.metoffice.gov.uk																									                      © Crown Copyright 2017, Met Office</a:t>
            </a:r>
          </a:p>
        </p:txBody>
      </p:sp>
    </p:spTree>
    <p:extLst>
      <p:ext uri="{BB962C8B-B14F-4D97-AF65-F5344CB8AC3E}">
        <p14:creationId xmlns:p14="http://schemas.microsoft.com/office/powerpoint/2010/main" val="82534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1 column bullets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endParaRPr lang="en-GB" dirty="0"/>
          </a:p>
        </p:txBody>
      </p:sp>
      <p:sp>
        <p:nvSpPr>
          <p:cNvPr id="3" name="Footer Placeholder 2"/>
          <p:cNvSpPr>
            <a:spLocks noGrp="1"/>
          </p:cNvSpPr>
          <p:nvPr>
            <p:ph type="ftr" sz="quarter" idx="21"/>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6" name="Text Placeholder 4"/>
          <p:cNvSpPr>
            <a:spLocks noGrp="1"/>
          </p:cNvSpPr>
          <p:nvPr>
            <p:ph type="body" sz="quarter" idx="11" hasCustomPrompt="1"/>
          </p:nvPr>
        </p:nvSpPr>
        <p:spPr>
          <a:xfrm>
            <a:off x="197645" y="1770460"/>
            <a:ext cx="5508427"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 snowflakes</a:t>
            </a:r>
            <a:endParaRPr lang="en-US" dirty="0"/>
          </a:p>
        </p:txBody>
      </p:sp>
      <p:sp>
        <p:nvSpPr>
          <p:cNvPr id="7" name="Text Placeholder 4"/>
          <p:cNvSpPr>
            <a:spLocks noGrp="1"/>
          </p:cNvSpPr>
          <p:nvPr>
            <p:ph type="body" sz="quarter" idx="13" hasCustomPrompt="1"/>
          </p:nvPr>
        </p:nvSpPr>
        <p:spPr>
          <a:xfrm>
            <a:off x="6054357" y="1761531"/>
            <a:ext cx="2578894" cy="2708987"/>
          </a:xfrm>
        </p:spPr>
        <p:txBody>
          <a:bodyPr/>
          <a:lstStyle>
            <a:lvl1pPr marL="214313" indent="-214313">
              <a:buFont typeface="Arial" panose="020B0604020202020204" pitchFamily="34" charset="0"/>
              <a:buChar char="•"/>
              <a:defRPr baseline="0"/>
            </a:lvl1pPr>
          </a:lstStyle>
          <a:p>
            <a:pPr lvl="0"/>
            <a:r>
              <a:rPr lang="en-US" dirty="0"/>
              <a:t>To add bullets, highlight this text box and select ‘bulleted list’ from the home menu</a:t>
            </a:r>
            <a:endParaRPr lang="en-GB" dirty="0"/>
          </a:p>
        </p:txBody>
      </p:sp>
    </p:spTree>
    <p:extLst>
      <p:ext uri="{BB962C8B-B14F-4D97-AF65-F5344CB8AC3E}">
        <p14:creationId xmlns:p14="http://schemas.microsoft.com/office/powerpoint/2010/main" val="28567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 Green">
    <p:spTree>
      <p:nvGrpSpPr>
        <p:cNvPr id="1" name=""/>
        <p:cNvGrpSpPr/>
        <p:nvPr/>
      </p:nvGrpSpPr>
      <p:grpSpPr>
        <a:xfrm>
          <a:off x="0" y="0"/>
          <a:ext cx="0" cy="0"/>
          <a:chOff x="0" y="0"/>
          <a:chExt cx="0" cy="0"/>
        </a:xfrm>
      </p:grpSpPr>
      <p:sp>
        <p:nvSpPr>
          <p:cNvPr id="157" name="Shape 157"/>
          <p:cNvSpPr/>
          <p:nvPr/>
        </p:nvSpPr>
        <p:spPr>
          <a:xfrm>
            <a:off x="-1" y="1761531"/>
            <a:ext cx="9144002" cy="3393665"/>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2" name="Footer Placeholder 1"/>
          <p:cNvSpPr>
            <a:spLocks noGrp="1"/>
          </p:cNvSpPr>
          <p:nvPr>
            <p:ph type="ftr" sz="quarter" idx="10"/>
          </p:nvPr>
        </p:nvSpPr>
        <p:spPr/>
        <p:txBody>
          <a:bodyPr/>
          <a:lstStyle>
            <a:lvl1pPr defTabSz="219075" hangingPunct="0">
              <a:defRPr/>
            </a:lvl1pPr>
          </a:lstStyle>
          <a:p>
            <a:r>
              <a:rPr lang="en-GB" kern="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baseline="0"/>
            </a:lvl1pPr>
          </a:lstStyle>
          <a:p>
            <a:r>
              <a:rPr lang="en-US"/>
              <a:t>Divider title (if required)</a:t>
            </a:r>
            <a:endParaRPr lang="en-GB"/>
          </a:p>
        </p:txBody>
      </p:sp>
    </p:spTree>
    <p:extLst>
      <p:ext uri="{BB962C8B-B14F-4D97-AF65-F5344CB8AC3E}">
        <p14:creationId xmlns:p14="http://schemas.microsoft.com/office/powerpoint/2010/main" val="166122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Teal">
    <p:spTree>
      <p:nvGrpSpPr>
        <p:cNvPr id="1" name=""/>
        <p:cNvGrpSpPr/>
        <p:nvPr/>
      </p:nvGrpSpPr>
      <p:grpSpPr>
        <a:xfrm>
          <a:off x="0" y="0"/>
          <a:ext cx="0" cy="0"/>
          <a:chOff x="0" y="0"/>
          <a:chExt cx="0" cy="0"/>
        </a:xfrm>
      </p:grpSpPr>
      <p:sp>
        <p:nvSpPr>
          <p:cNvPr id="170" name="Shape 170"/>
          <p:cNvSpPr/>
          <p:nvPr/>
        </p:nvSpPr>
        <p:spPr>
          <a:xfrm>
            <a:off x="-1" y="1761531"/>
            <a:ext cx="9144002" cy="3393665"/>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1"/>
          </a:solidFill>
        </p:spPr>
        <p:txBody>
          <a:bodyPr/>
          <a:lstStyle>
            <a:lvl1pPr defTabSz="219075" hangingPunct="0">
              <a:defRPr/>
            </a:lvl1pPr>
          </a:lstStyle>
          <a:p>
            <a:r>
              <a:rPr lang="en-GB" kern="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a:t>Divider title (if required)</a:t>
            </a:r>
            <a:endParaRPr lang="en-GB"/>
          </a:p>
        </p:txBody>
      </p:sp>
    </p:spTree>
    <p:extLst>
      <p:ext uri="{BB962C8B-B14F-4D97-AF65-F5344CB8AC3E}">
        <p14:creationId xmlns:p14="http://schemas.microsoft.com/office/powerpoint/2010/main" val="11958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 Blue">
    <p:spTree>
      <p:nvGrpSpPr>
        <p:cNvPr id="1" name=""/>
        <p:cNvGrpSpPr/>
        <p:nvPr/>
      </p:nvGrpSpPr>
      <p:grpSpPr>
        <a:xfrm>
          <a:off x="0" y="0"/>
          <a:ext cx="0" cy="0"/>
          <a:chOff x="0" y="0"/>
          <a:chExt cx="0" cy="0"/>
        </a:xfrm>
      </p:grpSpPr>
      <p:sp>
        <p:nvSpPr>
          <p:cNvPr id="170" name="Shape 170"/>
          <p:cNvSpPr/>
          <p:nvPr/>
        </p:nvSpPr>
        <p:spPr>
          <a:xfrm>
            <a:off x="-1" y="1761531"/>
            <a:ext cx="9144002" cy="3393665"/>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2"/>
          </a:solidFill>
        </p:spPr>
        <p:txBody>
          <a:bodyPr/>
          <a:lstStyle>
            <a:lvl1pPr defTabSz="219075" hangingPunct="0">
              <a:defRPr>
                <a:solidFill>
                  <a:schemeClr val="bg2"/>
                </a:solidFill>
              </a:defRPr>
            </a:lvl1pPr>
          </a:lstStyle>
          <a:p>
            <a:r>
              <a:rPr lang="en-GB" kern="0">
                <a:solidFill>
                  <a:srgbClr val="FFFFFF"/>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a:t>Divider title (if required)</a:t>
            </a:r>
            <a:endParaRPr lang="en-GB"/>
          </a:p>
        </p:txBody>
      </p:sp>
    </p:spTree>
    <p:extLst>
      <p:ext uri="{BB962C8B-B14F-4D97-AF65-F5344CB8AC3E}">
        <p14:creationId xmlns:p14="http://schemas.microsoft.com/office/powerpoint/2010/main" val="27195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Red">
    <p:spTree>
      <p:nvGrpSpPr>
        <p:cNvPr id="1" name=""/>
        <p:cNvGrpSpPr/>
        <p:nvPr/>
      </p:nvGrpSpPr>
      <p:grpSpPr>
        <a:xfrm>
          <a:off x="0" y="0"/>
          <a:ext cx="0" cy="0"/>
          <a:chOff x="0" y="0"/>
          <a:chExt cx="0" cy="0"/>
        </a:xfrm>
      </p:grpSpPr>
      <p:sp>
        <p:nvSpPr>
          <p:cNvPr id="170" name="Shape 170"/>
          <p:cNvSpPr/>
          <p:nvPr/>
        </p:nvSpPr>
        <p:spPr>
          <a:xfrm>
            <a:off x="-1" y="1761531"/>
            <a:ext cx="9144002" cy="3393665"/>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3"/>
          </a:solidFill>
        </p:spPr>
        <p:txBody>
          <a:bodyPr/>
          <a:lstStyle>
            <a:lvl1pPr defTabSz="219075" hangingPunct="0">
              <a:defRPr>
                <a:solidFill>
                  <a:schemeClr val="tx1"/>
                </a:solidFill>
              </a:defRPr>
            </a:lvl1pPr>
          </a:lstStyle>
          <a:p>
            <a:r>
              <a:rPr lang="en-GB" kern="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a:t>Divider title (if required)</a:t>
            </a:r>
            <a:endParaRPr lang="en-GB"/>
          </a:p>
        </p:txBody>
      </p:sp>
    </p:spTree>
    <p:extLst>
      <p:ext uri="{BB962C8B-B14F-4D97-AF65-F5344CB8AC3E}">
        <p14:creationId xmlns:p14="http://schemas.microsoft.com/office/powerpoint/2010/main" val="16860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Grey">
    <p:spTree>
      <p:nvGrpSpPr>
        <p:cNvPr id="1" name=""/>
        <p:cNvGrpSpPr/>
        <p:nvPr/>
      </p:nvGrpSpPr>
      <p:grpSpPr>
        <a:xfrm>
          <a:off x="0" y="0"/>
          <a:ext cx="0" cy="0"/>
          <a:chOff x="0" y="0"/>
          <a:chExt cx="0" cy="0"/>
        </a:xfrm>
      </p:grpSpPr>
      <p:sp>
        <p:nvSpPr>
          <p:cNvPr id="170" name="Shape 170"/>
          <p:cNvSpPr/>
          <p:nvPr/>
        </p:nvSpPr>
        <p:spPr>
          <a:xfrm>
            <a:off x="-1" y="1761531"/>
            <a:ext cx="9144002" cy="3393665"/>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2" name="Footer Placeholder 1"/>
          <p:cNvSpPr>
            <a:spLocks noGrp="1"/>
          </p:cNvSpPr>
          <p:nvPr>
            <p:ph type="ftr" sz="quarter" idx="14"/>
          </p:nvPr>
        </p:nvSpPr>
        <p:spPr>
          <a:solidFill>
            <a:schemeClr val="accent4"/>
          </a:solidFill>
        </p:spPr>
        <p:txBody>
          <a:bodyPr/>
          <a:lstStyle>
            <a:lvl1pPr defTabSz="219075" hangingPunct="0">
              <a:defRPr>
                <a:solidFill>
                  <a:schemeClr val="tx1"/>
                </a:solidFill>
              </a:defRPr>
            </a:lvl1pPr>
          </a:lstStyle>
          <a:p>
            <a:r>
              <a:rPr lang="en-GB" kern="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a:t>Divider title (if required)</a:t>
            </a:r>
            <a:endParaRPr lang="en-GB"/>
          </a:p>
        </p:txBody>
      </p:sp>
    </p:spTree>
    <p:extLst>
      <p:ext uri="{BB962C8B-B14F-4D97-AF65-F5344CB8AC3E}">
        <p14:creationId xmlns:p14="http://schemas.microsoft.com/office/powerpoint/2010/main" val="33063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estions &amp; Contact">
    <p:spTree>
      <p:nvGrpSpPr>
        <p:cNvPr id="1" name=""/>
        <p:cNvGrpSpPr/>
        <p:nvPr/>
      </p:nvGrpSpPr>
      <p:grpSpPr>
        <a:xfrm>
          <a:off x="0" y="0"/>
          <a:ext cx="0" cy="0"/>
          <a:chOff x="0" y="0"/>
          <a:chExt cx="0" cy="0"/>
        </a:xfrm>
      </p:grpSpPr>
      <p:sp>
        <p:nvSpPr>
          <p:cNvPr id="198" name="Shape 198"/>
          <p:cNvSpPr/>
          <p:nvPr/>
        </p:nvSpPr>
        <p:spPr>
          <a:xfrm>
            <a:off x="0" y="1761530"/>
            <a:ext cx="9144002" cy="3115575"/>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26789" tIns="26789" rIns="26789" bIns="26789" anchor="t" anchorCtr="0"/>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14" name="Text Placeholder 4"/>
          <p:cNvSpPr>
            <a:spLocks noGrp="1"/>
          </p:cNvSpPr>
          <p:nvPr>
            <p:ph type="body" sz="quarter" idx="12" hasCustomPrompt="1"/>
          </p:nvPr>
        </p:nvSpPr>
        <p:spPr>
          <a:xfrm>
            <a:off x="107157" y="2021681"/>
            <a:ext cx="7975402" cy="270063"/>
          </a:xfrm>
          <a:prstGeom prst="rect">
            <a:avLst/>
          </a:prstGeom>
        </p:spPr>
        <p:txBody>
          <a:bodyPr lIns="270000" rIns="270000">
            <a:noAutofit/>
          </a:bodyPr>
          <a:lstStyle>
            <a:lvl1pPr>
              <a:defRPr>
                <a:latin typeface="+mn-lt"/>
              </a:defRPr>
            </a:lvl1pPr>
            <a:lvl5pPr>
              <a:defRPr baseline="0"/>
            </a:lvl5pPr>
          </a:lstStyle>
          <a:p>
            <a:pPr lvl="0"/>
            <a:r>
              <a:rPr lang="en-GB"/>
              <a:t>For more information please contact:</a:t>
            </a:r>
          </a:p>
        </p:txBody>
      </p:sp>
      <p:pic>
        <p:nvPicPr>
          <p:cNvPr id="202" name="email-icon.png"/>
          <p:cNvPicPr>
            <a:picLocks noChangeAspect="1"/>
          </p:cNvPicPr>
          <p:nvPr/>
        </p:nvPicPr>
        <p:blipFill>
          <a:blip r:embed="rId3" cstate="print"/>
          <a:stretch>
            <a:fillRect/>
          </a:stretch>
        </p:blipFill>
        <p:spPr>
          <a:xfrm>
            <a:off x="224460" y="3131815"/>
            <a:ext cx="350571" cy="386900"/>
          </a:xfrm>
          <a:prstGeom prst="rect">
            <a:avLst/>
          </a:prstGeom>
          <a:ln w="12700">
            <a:miter lim="400000"/>
          </a:ln>
        </p:spPr>
      </p:pic>
      <p:pic>
        <p:nvPicPr>
          <p:cNvPr id="203" name="phone-icon.png"/>
          <p:cNvPicPr>
            <a:picLocks noChangeAspect="1"/>
          </p:cNvPicPr>
          <p:nvPr/>
        </p:nvPicPr>
        <p:blipFill>
          <a:blip r:embed="rId4" cstate="print"/>
          <a:stretch>
            <a:fillRect/>
          </a:stretch>
        </p:blipFill>
        <p:spPr>
          <a:xfrm>
            <a:off x="197503" y="3675571"/>
            <a:ext cx="404486" cy="386900"/>
          </a:xfrm>
          <a:prstGeom prst="rect">
            <a:avLst/>
          </a:prstGeom>
          <a:ln w="12700">
            <a:miter lim="400000"/>
          </a:ln>
        </p:spPr>
      </p:pic>
      <p:pic>
        <p:nvPicPr>
          <p:cNvPr id="205" name="web-icon.png"/>
          <p:cNvPicPr>
            <a:picLocks noChangeAspect="1"/>
          </p:cNvPicPr>
          <p:nvPr/>
        </p:nvPicPr>
        <p:blipFill>
          <a:blip r:embed="rId5" cstate="print"/>
          <a:stretch>
            <a:fillRect/>
          </a:stretch>
        </p:blipFill>
        <p:spPr>
          <a:xfrm>
            <a:off x="197503" y="2617307"/>
            <a:ext cx="404486" cy="343364"/>
          </a:xfrm>
          <a:prstGeom prst="rect">
            <a:avLst/>
          </a:prstGeom>
          <a:ln w="12700">
            <a:miter lim="400000"/>
          </a:ln>
        </p:spPr>
      </p:pic>
      <p:sp>
        <p:nvSpPr>
          <p:cNvPr id="2" name="Footer Placeholder 1"/>
          <p:cNvSpPr>
            <a:spLocks noGrp="1"/>
          </p:cNvSpPr>
          <p:nvPr>
            <p:ph type="ftr" sz="quarter" idx="17"/>
          </p:nvPr>
        </p:nvSpPr>
        <p:spPr/>
        <p:txBody>
          <a:bodyPr/>
          <a:lstStyle>
            <a:lvl1pPr algn="l" defTabSz="219075" hangingPunct="0">
              <a:defRPr/>
            </a:lvl1pPr>
          </a:lstStyle>
          <a:p>
            <a:r>
              <a:rPr lang="en-GB" kern="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a:t>Questions?</a:t>
            </a:r>
            <a:endParaRPr lang="en-GB"/>
          </a:p>
        </p:txBody>
      </p:sp>
      <p:sp>
        <p:nvSpPr>
          <p:cNvPr id="22" name="Shape 201"/>
          <p:cNvSpPr>
            <a:spLocks noGrp="1"/>
          </p:cNvSpPr>
          <p:nvPr>
            <p:ph type="body" sz="quarter" idx="18" hasCustomPrompt="1"/>
          </p:nvPr>
        </p:nvSpPr>
        <p:spPr>
          <a:xfrm>
            <a:off x="527593" y="2571741"/>
            <a:ext cx="7837739" cy="415499"/>
          </a:xfrm>
          <a:prstGeom prst="rect">
            <a:avLst/>
          </a:prstGeom>
        </p:spPr>
        <p:txBody>
          <a:bodyPr lIns="270000" anchor="t">
            <a:spAutoFit/>
          </a:bodyPr>
          <a:lstStyle>
            <a:lvl1pPr marL="0" indent="0" defTabSz="342900">
              <a:lnSpc>
                <a:spcPct val="150000"/>
              </a:lnSpc>
              <a:spcBef>
                <a:spcPts val="300"/>
              </a:spcBef>
              <a:buSzTx/>
              <a:buNone/>
              <a:defRPr sz="1500" b="1">
                <a:latin typeface="+mj-lt"/>
                <a:ea typeface="Arial"/>
                <a:cs typeface="Arial"/>
                <a:sym typeface="Arial"/>
              </a:defRPr>
            </a:lvl1pPr>
          </a:lstStyle>
          <a:p>
            <a:r>
              <a:rPr lang="en-GB"/>
              <a:t>www.metoffice.gov.uk</a:t>
            </a:r>
            <a:endParaRPr/>
          </a:p>
        </p:txBody>
      </p:sp>
      <p:sp>
        <p:nvSpPr>
          <p:cNvPr id="24" name="Shape 201"/>
          <p:cNvSpPr>
            <a:spLocks noGrp="1"/>
          </p:cNvSpPr>
          <p:nvPr>
            <p:ph type="body" sz="quarter" idx="20" hasCustomPrompt="1"/>
          </p:nvPr>
        </p:nvSpPr>
        <p:spPr>
          <a:xfrm>
            <a:off x="534591" y="3107335"/>
            <a:ext cx="7830741" cy="415499"/>
          </a:xfrm>
          <a:prstGeom prst="rect">
            <a:avLst/>
          </a:prstGeom>
        </p:spPr>
        <p:txBody>
          <a:bodyPr lIns="270000" anchor="t">
            <a:spAutoFit/>
          </a:bodyPr>
          <a:lstStyle>
            <a:lvl1pPr marL="0" indent="0" defTabSz="342900">
              <a:lnSpc>
                <a:spcPct val="150000"/>
              </a:lnSpc>
              <a:spcBef>
                <a:spcPts val="300"/>
              </a:spcBef>
              <a:buSzTx/>
              <a:buNone/>
              <a:defRPr sz="1500" b="1" baseline="0">
                <a:latin typeface="+mj-lt"/>
                <a:ea typeface="Arial"/>
                <a:cs typeface="Arial"/>
                <a:sym typeface="Arial"/>
              </a:defRPr>
            </a:lvl1pPr>
          </a:lstStyle>
          <a:p>
            <a:r>
              <a:rPr lang="en-GB"/>
              <a:t>Insert email here</a:t>
            </a:r>
            <a:endParaRPr/>
          </a:p>
        </p:txBody>
      </p:sp>
      <p:sp>
        <p:nvSpPr>
          <p:cNvPr id="28" name="Shape 201"/>
          <p:cNvSpPr>
            <a:spLocks noGrp="1"/>
          </p:cNvSpPr>
          <p:nvPr>
            <p:ph type="body" sz="quarter" idx="22" hasCustomPrompt="1"/>
          </p:nvPr>
        </p:nvSpPr>
        <p:spPr>
          <a:xfrm>
            <a:off x="527593" y="3663112"/>
            <a:ext cx="1330302" cy="761747"/>
          </a:xfrm>
          <a:prstGeom prst="rect">
            <a:avLst/>
          </a:prstGeom>
        </p:spPr>
        <p:txBody>
          <a:bodyPr wrap="square" lIns="270000" anchor="t">
            <a:spAutoFit/>
          </a:bodyPr>
          <a:lstStyle>
            <a:lvl1pPr marL="0" indent="0" defTabSz="342900">
              <a:lnSpc>
                <a:spcPct val="150000"/>
              </a:lnSpc>
              <a:spcBef>
                <a:spcPts val="300"/>
              </a:spcBef>
              <a:buSzTx/>
              <a:buNone/>
              <a:defRPr sz="1500" b="0" baseline="0">
                <a:latin typeface="+mj-lt"/>
                <a:ea typeface="Arial"/>
                <a:cs typeface="Arial"/>
                <a:sym typeface="Arial"/>
              </a:defRPr>
            </a:lvl1pPr>
          </a:lstStyle>
          <a:p>
            <a:r>
              <a:rPr lang="en-GB"/>
              <a:t>From the UK:</a:t>
            </a:r>
            <a:endParaRPr/>
          </a:p>
        </p:txBody>
      </p:sp>
      <p:sp>
        <p:nvSpPr>
          <p:cNvPr id="12" name="Shape 201"/>
          <p:cNvSpPr>
            <a:spLocks noGrp="1"/>
          </p:cNvSpPr>
          <p:nvPr>
            <p:ph type="body" sz="quarter" idx="23" hasCustomPrompt="1"/>
          </p:nvPr>
        </p:nvSpPr>
        <p:spPr>
          <a:xfrm>
            <a:off x="1733114" y="3663112"/>
            <a:ext cx="1691733" cy="415499"/>
          </a:xfrm>
          <a:prstGeom prst="rect">
            <a:avLst/>
          </a:prstGeom>
        </p:spPr>
        <p:txBody>
          <a:bodyPr wrap="square" lIns="270000" anchor="t">
            <a:spAutoFit/>
          </a:bodyPr>
          <a:lstStyle>
            <a:lvl1pPr marL="0" indent="0" defTabSz="342900">
              <a:lnSpc>
                <a:spcPct val="150000"/>
              </a:lnSpc>
              <a:spcBef>
                <a:spcPts val="300"/>
              </a:spcBef>
              <a:buSzTx/>
              <a:buNone/>
              <a:defRPr sz="1500" b="1" baseline="0">
                <a:latin typeface="+mj-lt"/>
                <a:ea typeface="Arial"/>
                <a:cs typeface="Arial"/>
                <a:sym typeface="Arial"/>
              </a:defRPr>
            </a:lvl1pPr>
          </a:lstStyle>
          <a:p>
            <a:r>
              <a:rPr lang="en-GB"/>
              <a:t>0370 900 0100</a:t>
            </a:r>
            <a:endParaRPr/>
          </a:p>
        </p:txBody>
      </p:sp>
      <p:sp>
        <p:nvSpPr>
          <p:cNvPr id="13" name="Shape 201"/>
          <p:cNvSpPr>
            <a:spLocks noGrp="1"/>
          </p:cNvSpPr>
          <p:nvPr>
            <p:ph type="body" sz="quarter" idx="24" hasCustomPrompt="1"/>
          </p:nvPr>
        </p:nvSpPr>
        <p:spPr>
          <a:xfrm>
            <a:off x="3588088" y="3663112"/>
            <a:ext cx="1984929" cy="761747"/>
          </a:xfrm>
          <a:prstGeom prst="rect">
            <a:avLst/>
          </a:prstGeom>
        </p:spPr>
        <p:txBody>
          <a:bodyPr wrap="square" lIns="270000" anchor="t">
            <a:spAutoFit/>
          </a:bodyPr>
          <a:lstStyle>
            <a:lvl1pPr marL="0" indent="0" defTabSz="342900">
              <a:lnSpc>
                <a:spcPct val="150000"/>
              </a:lnSpc>
              <a:spcBef>
                <a:spcPts val="300"/>
              </a:spcBef>
              <a:buSzTx/>
              <a:buNone/>
              <a:defRPr sz="1500" b="0" baseline="0">
                <a:latin typeface="+mj-lt"/>
                <a:ea typeface="Arial"/>
                <a:cs typeface="Arial"/>
                <a:sym typeface="Arial"/>
              </a:defRPr>
            </a:lvl1pPr>
          </a:lstStyle>
          <a:p>
            <a:r>
              <a:rPr lang="en-GB"/>
              <a:t>From outside the UK:</a:t>
            </a:r>
            <a:endParaRPr/>
          </a:p>
        </p:txBody>
      </p:sp>
      <p:sp>
        <p:nvSpPr>
          <p:cNvPr id="15" name="Shape 201"/>
          <p:cNvSpPr>
            <a:spLocks noGrp="1"/>
          </p:cNvSpPr>
          <p:nvPr>
            <p:ph type="body" sz="quarter" idx="25" hasCustomPrompt="1"/>
          </p:nvPr>
        </p:nvSpPr>
        <p:spPr>
          <a:xfrm>
            <a:off x="5429622" y="3663112"/>
            <a:ext cx="1691733" cy="761747"/>
          </a:xfrm>
          <a:prstGeom prst="rect">
            <a:avLst/>
          </a:prstGeom>
        </p:spPr>
        <p:txBody>
          <a:bodyPr wrap="square" lIns="270000" anchor="t">
            <a:spAutoFit/>
          </a:bodyPr>
          <a:lstStyle>
            <a:lvl1pPr marL="0" indent="0" defTabSz="342900">
              <a:lnSpc>
                <a:spcPct val="150000"/>
              </a:lnSpc>
              <a:spcBef>
                <a:spcPts val="300"/>
              </a:spcBef>
              <a:buSzTx/>
              <a:buNone/>
              <a:defRPr sz="1500" b="1" baseline="0">
                <a:latin typeface="+mj-lt"/>
                <a:ea typeface="Arial"/>
                <a:cs typeface="Arial"/>
                <a:sym typeface="Arial"/>
              </a:defRPr>
            </a:lvl1pPr>
          </a:lstStyle>
          <a:p>
            <a:r>
              <a:rPr lang="en-GB"/>
              <a:t>+44 1392 885680</a:t>
            </a:r>
            <a:endParaRPr/>
          </a:p>
        </p:txBody>
      </p:sp>
    </p:spTree>
    <p:extLst>
      <p:ext uri="{BB962C8B-B14F-4D97-AF65-F5344CB8AC3E}">
        <p14:creationId xmlns:p14="http://schemas.microsoft.com/office/powerpoint/2010/main" val="83086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solidFill>
            <a:schemeClr val="accent6"/>
          </a:solidFill>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Tree>
    <p:extLst>
      <p:ext uri="{BB962C8B-B14F-4D97-AF65-F5344CB8AC3E}">
        <p14:creationId xmlns:p14="http://schemas.microsoft.com/office/powerpoint/2010/main" val="173788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ver option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Alternative title slide 1</a:t>
            </a:r>
            <a:endParaRPr lang="en-US" dirty="0"/>
          </a:p>
        </p:txBody>
      </p:sp>
      <p:sp>
        <p:nvSpPr>
          <p:cNvPr id="7"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a:solidFill>
                  <a:schemeClr val="bg1"/>
                </a:solidFill>
                <a:latin typeface="Arial"/>
                <a:cs typeface="Arial"/>
              </a:defRPr>
            </a:lvl1pPr>
          </a:lstStyle>
          <a:p>
            <a:r>
              <a:rPr lang="en-GB" dirty="0"/>
              <a:t>Subtitle</a:t>
            </a:r>
            <a:endParaRPr lang="en-US" dirty="0"/>
          </a:p>
        </p:txBody>
      </p:sp>
      <p:sp>
        <p:nvSpPr>
          <p:cNvPr id="8" name="Text Placeholder 14"/>
          <p:cNvSpPr>
            <a:spLocks noGrp="1"/>
          </p:cNvSpPr>
          <p:nvPr>
            <p:ph type="body" sz="quarter" idx="10" hasCustomPrompt="1"/>
          </p:nvPr>
        </p:nvSpPr>
        <p:spPr>
          <a:xfrm>
            <a:off x="1619820" y="1634566"/>
            <a:ext cx="7416675" cy="360040"/>
          </a:xfrm>
          <a:prstGeom prst="rect">
            <a:avLst/>
          </a:prstGeom>
        </p:spPr>
        <p:txBody>
          <a:bodyPr vert="horz"/>
          <a:lstStyle>
            <a:lvl1pPr marL="0" indent="0" algn="l">
              <a:buNone/>
              <a:defRPr sz="1600">
                <a:solidFill>
                  <a:schemeClr val="bg1"/>
                </a:solidFill>
                <a:latin typeface="Arial"/>
                <a:cs typeface="Arial"/>
              </a:defRPr>
            </a:lvl1pPr>
          </a:lstStyle>
          <a:p>
            <a:pPr lvl="0"/>
            <a:r>
              <a:rPr lang="en-GB" dirty="0"/>
              <a:t>Date</a:t>
            </a:r>
          </a:p>
        </p:txBody>
      </p:sp>
    </p:spTree>
    <p:extLst>
      <p:ext uri="{BB962C8B-B14F-4D97-AF65-F5344CB8AC3E}">
        <p14:creationId xmlns:p14="http://schemas.microsoft.com/office/powerpoint/2010/main" val="3122646820"/>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a:t>Content slide</a:t>
            </a:r>
            <a:endParaRPr lang="en-US" dirty="0"/>
          </a:p>
        </p:txBody>
      </p:sp>
      <p:sp>
        <p:nvSpPr>
          <p:cNvPr id="6"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baseline="0">
                <a:solidFill>
                  <a:schemeClr val="tx1"/>
                </a:solidFill>
                <a:latin typeface="Arial"/>
                <a:cs typeface="Arial"/>
              </a:defRPr>
            </a:lvl1pPr>
          </a:lstStyle>
          <a:p>
            <a:r>
              <a:rPr lang="en-GB" dirty="0"/>
              <a:t>Subtitle</a:t>
            </a:r>
            <a:endParaRPr lang="en-US" dirty="0"/>
          </a:p>
        </p:txBody>
      </p:sp>
    </p:spTree>
    <p:extLst>
      <p:ext uri="{BB962C8B-B14F-4D97-AF65-F5344CB8AC3E}">
        <p14:creationId xmlns:p14="http://schemas.microsoft.com/office/powerpoint/2010/main" val="39882986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noFill/>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08954" y="1761530"/>
            <a:ext cx="8426190" cy="61170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35872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lternative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Alternative content slide</a:t>
            </a:r>
            <a:endParaRPr lang="en-US" dirty="0"/>
          </a:p>
        </p:txBody>
      </p:sp>
      <p:sp>
        <p:nvSpPr>
          <p:cNvPr id="5"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baseline="0">
                <a:solidFill>
                  <a:schemeClr val="bg1"/>
                </a:solidFill>
                <a:latin typeface="Arial"/>
                <a:cs typeface="Arial"/>
              </a:defRPr>
            </a:lvl1pPr>
          </a:lstStyle>
          <a:p>
            <a:r>
              <a:rPr lang="en-GB" dirty="0"/>
              <a:t>Subtitle</a:t>
            </a:r>
            <a:endParaRPr lang="en-US" dirty="0"/>
          </a:p>
        </p:txBody>
      </p:sp>
    </p:spTree>
    <p:extLst>
      <p:ext uri="{BB962C8B-B14F-4D97-AF65-F5344CB8AC3E}">
        <p14:creationId xmlns:p14="http://schemas.microsoft.com/office/powerpoint/2010/main" val="781753750"/>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ivider option 3">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179512" y="1455086"/>
            <a:ext cx="7416824" cy="1754520"/>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a:t>Questions</a:t>
            </a:r>
            <a:br>
              <a:rPr lang="en-GB" dirty="0"/>
            </a:br>
            <a:r>
              <a:rPr lang="en-GB" dirty="0"/>
              <a:t>and answers (alternative)</a:t>
            </a:r>
            <a:endParaRPr lang="en-US" dirty="0"/>
          </a:p>
        </p:txBody>
      </p:sp>
    </p:spTree>
    <p:extLst>
      <p:ext uri="{BB962C8B-B14F-4D97-AF65-F5344CB8AC3E}">
        <p14:creationId xmlns:p14="http://schemas.microsoft.com/office/powerpoint/2010/main" val="3999687741"/>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Title of presentation</a:t>
            </a:r>
            <a:endParaRPr lang="en-US" dirty="0"/>
          </a:p>
        </p:txBody>
      </p:sp>
      <p:sp>
        <p:nvSpPr>
          <p:cNvPr id="7"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a:solidFill>
                  <a:schemeClr val="bg1"/>
                </a:solidFill>
                <a:latin typeface="Arial"/>
                <a:cs typeface="Arial"/>
              </a:defRPr>
            </a:lvl1pPr>
          </a:lstStyle>
          <a:p>
            <a:r>
              <a:rPr lang="en-GB" dirty="0"/>
              <a:t>Subtitle</a:t>
            </a:r>
            <a:endParaRPr lang="en-US" dirty="0"/>
          </a:p>
        </p:txBody>
      </p:sp>
      <p:sp>
        <p:nvSpPr>
          <p:cNvPr id="8" name="Text Placeholder 14"/>
          <p:cNvSpPr>
            <a:spLocks noGrp="1"/>
          </p:cNvSpPr>
          <p:nvPr>
            <p:ph type="body" sz="quarter" idx="10" hasCustomPrompt="1"/>
          </p:nvPr>
        </p:nvSpPr>
        <p:spPr>
          <a:xfrm>
            <a:off x="1619820" y="1634566"/>
            <a:ext cx="7416675" cy="360040"/>
          </a:xfrm>
          <a:prstGeom prst="rect">
            <a:avLst/>
          </a:prstGeom>
        </p:spPr>
        <p:txBody>
          <a:bodyPr vert="horz"/>
          <a:lstStyle>
            <a:lvl1pPr marL="0" indent="0" algn="l">
              <a:buNone/>
              <a:defRPr sz="1600">
                <a:solidFill>
                  <a:schemeClr val="bg1"/>
                </a:solidFill>
                <a:latin typeface="Arial"/>
                <a:cs typeface="Arial"/>
              </a:defRPr>
            </a:lvl1pPr>
          </a:lstStyle>
          <a:p>
            <a:pPr lvl="0"/>
            <a:r>
              <a:rPr lang="en-GB" dirty="0"/>
              <a:t>Date</a:t>
            </a:r>
          </a:p>
        </p:txBody>
      </p:sp>
    </p:spTree>
    <p:extLst>
      <p:ext uri="{BB962C8B-B14F-4D97-AF65-F5344CB8AC3E}">
        <p14:creationId xmlns:p14="http://schemas.microsoft.com/office/powerpoint/2010/main" val="1823287426"/>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option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Alternative title slide 1</a:t>
            </a:r>
            <a:endParaRPr lang="en-US" dirty="0"/>
          </a:p>
        </p:txBody>
      </p:sp>
      <p:sp>
        <p:nvSpPr>
          <p:cNvPr id="7"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a:solidFill>
                  <a:schemeClr val="bg1"/>
                </a:solidFill>
                <a:latin typeface="Arial"/>
                <a:cs typeface="Arial"/>
              </a:defRPr>
            </a:lvl1pPr>
          </a:lstStyle>
          <a:p>
            <a:r>
              <a:rPr lang="en-GB" dirty="0"/>
              <a:t>Subtitle</a:t>
            </a:r>
            <a:endParaRPr lang="en-US" dirty="0"/>
          </a:p>
        </p:txBody>
      </p:sp>
      <p:sp>
        <p:nvSpPr>
          <p:cNvPr id="8" name="Text Placeholder 14"/>
          <p:cNvSpPr>
            <a:spLocks noGrp="1"/>
          </p:cNvSpPr>
          <p:nvPr>
            <p:ph type="body" sz="quarter" idx="10" hasCustomPrompt="1"/>
          </p:nvPr>
        </p:nvSpPr>
        <p:spPr>
          <a:xfrm>
            <a:off x="1619820" y="1634566"/>
            <a:ext cx="7416675" cy="360040"/>
          </a:xfrm>
          <a:prstGeom prst="rect">
            <a:avLst/>
          </a:prstGeom>
        </p:spPr>
        <p:txBody>
          <a:bodyPr vert="horz"/>
          <a:lstStyle>
            <a:lvl1pPr marL="0" indent="0" algn="l">
              <a:buNone/>
              <a:defRPr sz="1600">
                <a:solidFill>
                  <a:schemeClr val="bg1"/>
                </a:solidFill>
                <a:latin typeface="Arial"/>
                <a:cs typeface="Arial"/>
              </a:defRPr>
            </a:lvl1pPr>
          </a:lstStyle>
          <a:p>
            <a:pPr lvl="0"/>
            <a:r>
              <a:rPr lang="en-GB" dirty="0"/>
              <a:t>Date</a:t>
            </a:r>
          </a:p>
        </p:txBody>
      </p:sp>
    </p:spTree>
    <p:extLst>
      <p:ext uri="{BB962C8B-B14F-4D97-AF65-F5344CB8AC3E}">
        <p14:creationId xmlns:p14="http://schemas.microsoft.com/office/powerpoint/2010/main" val="1586158368"/>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option 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Alternative title slide 2</a:t>
            </a:r>
            <a:endParaRPr lang="en-US" dirty="0"/>
          </a:p>
        </p:txBody>
      </p:sp>
      <p:sp>
        <p:nvSpPr>
          <p:cNvPr id="8"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a:solidFill>
                  <a:schemeClr val="bg1"/>
                </a:solidFill>
                <a:latin typeface="Arial"/>
                <a:cs typeface="Arial"/>
              </a:defRPr>
            </a:lvl1pPr>
          </a:lstStyle>
          <a:p>
            <a:r>
              <a:rPr lang="en-GB" dirty="0"/>
              <a:t>Subtitle</a:t>
            </a:r>
            <a:endParaRPr lang="en-US" dirty="0"/>
          </a:p>
        </p:txBody>
      </p:sp>
      <p:sp>
        <p:nvSpPr>
          <p:cNvPr id="9" name="Text Placeholder 14"/>
          <p:cNvSpPr>
            <a:spLocks noGrp="1"/>
          </p:cNvSpPr>
          <p:nvPr>
            <p:ph type="body" sz="quarter" idx="10" hasCustomPrompt="1"/>
          </p:nvPr>
        </p:nvSpPr>
        <p:spPr>
          <a:xfrm>
            <a:off x="1619820" y="1634566"/>
            <a:ext cx="7416675" cy="360040"/>
          </a:xfrm>
          <a:prstGeom prst="rect">
            <a:avLst/>
          </a:prstGeom>
        </p:spPr>
        <p:txBody>
          <a:bodyPr vert="horz"/>
          <a:lstStyle>
            <a:lvl1pPr marL="0" indent="0" algn="l">
              <a:buNone/>
              <a:defRPr sz="1600">
                <a:solidFill>
                  <a:schemeClr val="bg1"/>
                </a:solidFill>
                <a:latin typeface="Arial"/>
                <a:cs typeface="Arial"/>
              </a:defRPr>
            </a:lvl1pPr>
          </a:lstStyle>
          <a:p>
            <a:pPr lvl="0"/>
            <a:r>
              <a:rPr lang="en-GB" dirty="0"/>
              <a:t>Date</a:t>
            </a:r>
          </a:p>
        </p:txBody>
      </p:sp>
    </p:spTree>
    <p:extLst>
      <p:ext uri="{BB962C8B-B14F-4D97-AF65-F5344CB8AC3E}">
        <p14:creationId xmlns:p14="http://schemas.microsoft.com/office/powerpoint/2010/main" val="1360668201"/>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tx1"/>
                </a:solidFill>
                <a:latin typeface="Arial"/>
                <a:cs typeface="Arial"/>
              </a:defRPr>
            </a:lvl1pPr>
          </a:lstStyle>
          <a:p>
            <a:r>
              <a:rPr lang="en-GB" dirty="0"/>
              <a:t>Content slide</a:t>
            </a:r>
            <a:endParaRPr lang="en-US" dirty="0"/>
          </a:p>
        </p:txBody>
      </p:sp>
      <p:sp>
        <p:nvSpPr>
          <p:cNvPr id="6"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baseline="0">
                <a:solidFill>
                  <a:schemeClr val="tx1"/>
                </a:solidFill>
                <a:latin typeface="Arial"/>
                <a:cs typeface="Arial"/>
              </a:defRPr>
            </a:lvl1pPr>
          </a:lstStyle>
          <a:p>
            <a:r>
              <a:rPr lang="en-GB" dirty="0"/>
              <a:t>Subtitle</a:t>
            </a:r>
            <a:endParaRPr lang="en-US" dirty="0"/>
          </a:p>
        </p:txBody>
      </p:sp>
    </p:spTree>
    <p:extLst>
      <p:ext uri="{BB962C8B-B14F-4D97-AF65-F5344CB8AC3E}">
        <p14:creationId xmlns:p14="http://schemas.microsoft.com/office/powerpoint/2010/main" val="337859327"/>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lternative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Alternative content slide</a:t>
            </a:r>
            <a:endParaRPr lang="en-US" dirty="0"/>
          </a:p>
        </p:txBody>
      </p:sp>
      <p:sp>
        <p:nvSpPr>
          <p:cNvPr id="5"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baseline="0">
                <a:solidFill>
                  <a:schemeClr val="bg1"/>
                </a:solidFill>
                <a:latin typeface="Arial"/>
                <a:cs typeface="Arial"/>
              </a:defRPr>
            </a:lvl1pPr>
          </a:lstStyle>
          <a:p>
            <a:r>
              <a:rPr lang="en-GB" dirty="0"/>
              <a:t>Subtitle</a:t>
            </a:r>
            <a:endParaRPr lang="en-US" dirty="0"/>
          </a:p>
        </p:txBody>
      </p:sp>
    </p:spTree>
    <p:extLst>
      <p:ext uri="{BB962C8B-B14F-4D97-AF65-F5344CB8AC3E}">
        <p14:creationId xmlns:p14="http://schemas.microsoft.com/office/powerpoint/2010/main" val="2043692370"/>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option 1">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2"/>
          <p:cNvSpPr>
            <a:spLocks noGrp="1" noChangeArrowheads="1"/>
          </p:cNvSpPr>
          <p:nvPr>
            <p:ph type="ctrTitle" hasCustomPrompt="1"/>
          </p:nvPr>
        </p:nvSpPr>
        <p:spPr>
          <a:xfrm>
            <a:off x="1619672" y="250302"/>
            <a:ext cx="7416824" cy="934656"/>
          </a:xfrm>
          <a:prstGeom prst="rect">
            <a:avLst/>
          </a:prstGeom>
          <a:ln>
            <a:noFill/>
          </a:ln>
        </p:spPr>
        <p:txBody>
          <a:bodyPr anchor="b" anchorCtr="0"/>
          <a:lstStyle>
            <a:lvl1pPr algn="l">
              <a:defRPr sz="3600" baseline="0">
                <a:ln>
                  <a:noFill/>
                </a:ln>
                <a:solidFill>
                  <a:schemeClr val="bg1"/>
                </a:solidFill>
                <a:latin typeface="Arial"/>
                <a:cs typeface="Arial"/>
              </a:defRPr>
            </a:lvl1pPr>
          </a:lstStyle>
          <a:p>
            <a:r>
              <a:rPr lang="en-GB" dirty="0"/>
              <a:t>Content divider</a:t>
            </a:r>
            <a:endParaRPr lang="en-US" dirty="0"/>
          </a:p>
        </p:txBody>
      </p:sp>
      <p:sp>
        <p:nvSpPr>
          <p:cNvPr id="6" name="Rectangle 3"/>
          <p:cNvSpPr>
            <a:spLocks noGrp="1" noChangeArrowheads="1"/>
          </p:cNvSpPr>
          <p:nvPr>
            <p:ph type="subTitle" idx="1" hasCustomPrompt="1"/>
          </p:nvPr>
        </p:nvSpPr>
        <p:spPr>
          <a:xfrm>
            <a:off x="1619672" y="1212734"/>
            <a:ext cx="7416824" cy="504056"/>
          </a:xfrm>
          <a:prstGeom prst="rect">
            <a:avLst/>
          </a:prstGeom>
        </p:spPr>
        <p:txBody>
          <a:bodyPr/>
          <a:lstStyle>
            <a:lvl1pPr marL="0" indent="0" algn="l">
              <a:buFontTx/>
              <a:buNone/>
              <a:defRPr sz="2000" baseline="0">
                <a:solidFill>
                  <a:schemeClr val="bg1"/>
                </a:solidFill>
                <a:latin typeface="Arial"/>
                <a:cs typeface="Arial"/>
              </a:defRPr>
            </a:lvl1pPr>
          </a:lstStyle>
          <a:p>
            <a:r>
              <a:rPr lang="en-GB" dirty="0"/>
              <a:t>Subtitle</a:t>
            </a:r>
            <a:endParaRPr lang="en-US" dirty="0"/>
          </a:p>
        </p:txBody>
      </p:sp>
    </p:spTree>
    <p:extLst>
      <p:ext uri="{BB962C8B-B14F-4D97-AF65-F5344CB8AC3E}">
        <p14:creationId xmlns:p14="http://schemas.microsoft.com/office/powerpoint/2010/main" val="1626281487"/>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option 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2"/>
          <p:cNvSpPr>
            <a:spLocks noGrp="1" noChangeArrowheads="1"/>
          </p:cNvSpPr>
          <p:nvPr>
            <p:ph type="ctrTitle" hasCustomPrompt="1"/>
          </p:nvPr>
        </p:nvSpPr>
        <p:spPr>
          <a:xfrm>
            <a:off x="179512" y="1455086"/>
            <a:ext cx="7416824" cy="1754520"/>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a:t>Questions</a:t>
            </a:r>
            <a:br>
              <a:rPr lang="en-GB" dirty="0"/>
            </a:br>
            <a:r>
              <a:rPr lang="en-GB" dirty="0"/>
              <a:t>and answers</a:t>
            </a:r>
            <a:endParaRPr lang="en-US" dirty="0"/>
          </a:p>
        </p:txBody>
      </p:sp>
    </p:spTree>
    <p:extLst>
      <p:ext uri="{BB962C8B-B14F-4D97-AF65-F5344CB8AC3E}">
        <p14:creationId xmlns:p14="http://schemas.microsoft.com/office/powerpoint/2010/main" val="1460866113"/>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option 3">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179512" y="1455086"/>
            <a:ext cx="7416824" cy="1754520"/>
          </a:xfrm>
          <a:prstGeom prst="rect">
            <a:avLst/>
          </a:prstGeom>
          <a:ln>
            <a:noFill/>
          </a:ln>
        </p:spPr>
        <p:txBody>
          <a:bodyPr anchor="b" anchorCtr="0"/>
          <a:lstStyle>
            <a:lvl1pPr algn="l">
              <a:defRPr sz="3600" baseline="0">
                <a:ln>
                  <a:noFill/>
                </a:ln>
                <a:solidFill>
                  <a:srgbClr val="FFFFFF"/>
                </a:solidFill>
                <a:latin typeface="Arial"/>
                <a:cs typeface="Arial"/>
              </a:defRPr>
            </a:lvl1pPr>
          </a:lstStyle>
          <a:p>
            <a:r>
              <a:rPr lang="en-GB" dirty="0"/>
              <a:t>Questions</a:t>
            </a:r>
            <a:br>
              <a:rPr lang="en-GB" dirty="0"/>
            </a:br>
            <a:r>
              <a:rPr lang="en-GB" dirty="0"/>
              <a:t>and answers (alternative)</a:t>
            </a:r>
            <a:endParaRPr lang="en-US" dirty="0"/>
          </a:p>
        </p:txBody>
      </p:sp>
    </p:spTree>
    <p:extLst>
      <p:ext uri="{BB962C8B-B14F-4D97-AF65-F5344CB8AC3E}">
        <p14:creationId xmlns:p14="http://schemas.microsoft.com/office/powerpoint/2010/main" val="2228005899"/>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3" name="Title 2"/>
          <p:cNvSpPr>
            <a:spLocks noGrp="1"/>
          </p:cNvSpPr>
          <p:nvPr>
            <p:ph type="title" hasCustomPrompt="1"/>
          </p:nvPr>
        </p:nvSpPr>
        <p:spPr/>
        <p:txBody>
          <a:bodyPr/>
          <a:lstStyle>
            <a:lvl1pPr>
              <a:defRPr/>
            </a:lvl1pPr>
          </a:lstStyle>
          <a:p>
            <a:r>
              <a:rPr lang="en-US" dirty="0"/>
              <a:t>Presentation title</a:t>
            </a:r>
            <a:endParaRPr lang="en-GB" dirty="0"/>
          </a:p>
        </p:txBody>
      </p:sp>
      <p:sp>
        <p:nvSpPr>
          <p:cNvPr id="5" name="Text Placeholder 22"/>
          <p:cNvSpPr>
            <a:spLocks noGrp="1"/>
          </p:cNvSpPr>
          <p:nvPr>
            <p:ph type="body" sz="quarter" idx="11" hasCustomPrompt="1"/>
          </p:nvPr>
        </p:nvSpPr>
        <p:spPr>
          <a:xfrm>
            <a:off x="208954" y="1761530"/>
            <a:ext cx="8426190" cy="61170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dirty="0"/>
              <a:t>Name, job title</a:t>
            </a:r>
            <a:br>
              <a:rPr lang="en-US" dirty="0"/>
            </a:br>
            <a:r>
              <a:rPr lang="en-US" dirty="0"/>
              <a:t>Date</a:t>
            </a:r>
            <a:endParaRPr lang="en-GB" dirty="0"/>
          </a:p>
        </p:txBody>
      </p:sp>
    </p:spTree>
    <p:extLst>
      <p:ext uri="{BB962C8B-B14F-4D97-AF65-F5344CB8AC3E}">
        <p14:creationId xmlns:p14="http://schemas.microsoft.com/office/powerpoint/2010/main" val="205315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artnerships">
    <p:spTree>
      <p:nvGrpSpPr>
        <p:cNvPr id="1" name=""/>
        <p:cNvGrpSpPr/>
        <p:nvPr/>
      </p:nvGrpSpPr>
      <p:grpSpPr>
        <a:xfrm>
          <a:off x="0" y="0"/>
          <a:ext cx="0" cy="0"/>
          <a:chOff x="0" y="0"/>
          <a:chExt cx="0" cy="0"/>
        </a:xfrm>
      </p:grpSpPr>
      <p:sp>
        <p:nvSpPr>
          <p:cNvPr id="64" name="Shape 64"/>
          <p:cNvSpPr/>
          <p:nvPr/>
        </p:nvSpPr>
        <p:spPr>
          <a:xfrm flipV="1">
            <a:off x="2141935"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68" name="Shape 68"/>
          <p:cNvSpPr/>
          <p:nvPr/>
        </p:nvSpPr>
        <p:spPr>
          <a:xfrm>
            <a:off x="7531089" y="240515"/>
            <a:ext cx="1594673" cy="202500"/>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lstStyle/>
          <a:p>
            <a:pPr marL="0" marR="0" lvl="0" indent="0" algn="l" defTabSz="342900" rtl="0" eaLnBrk="1" fontAlgn="auto" latinLnBrk="0" hangingPunct="0">
              <a:lnSpc>
                <a:spcPct val="90000"/>
              </a:lnSpc>
              <a:spcBef>
                <a:spcPts val="300"/>
              </a:spcBef>
              <a:spcAft>
                <a:spcPts val="0"/>
              </a:spcAft>
              <a:buClrTx/>
              <a:buSzTx/>
              <a:buFontTx/>
              <a:buNone/>
              <a:tabLst/>
              <a:defRPr sz="2100">
                <a:solidFill>
                  <a:srgbClr val="2A2A2A"/>
                </a:solidFill>
                <a:latin typeface="Arial"/>
                <a:ea typeface="Arial"/>
                <a:cs typeface="Arial"/>
                <a:sym typeface="Arial"/>
              </a:defRPr>
            </a:pPr>
            <a:r>
              <a:rPr kumimoji="0" sz="800" b="0" i="0" u="none" strike="noStrike" kern="0" cap="none" spc="0" normalizeH="0" baseline="0" noProof="0">
                <a:ln>
                  <a:noFill/>
                </a:ln>
                <a:solidFill>
                  <a:srgbClr val="2A2A2A"/>
                </a:solidFill>
                <a:effectLst/>
                <a:uLnTx/>
                <a:uFillTx/>
                <a:latin typeface="Arial"/>
                <a:cs typeface="Arial"/>
                <a:sym typeface="Arial"/>
              </a:rPr>
              <a:t>Working together </a:t>
            </a:r>
            <a:br>
              <a:rPr kumimoji="0" sz="800" b="0" i="0" u="none" strike="noStrike" kern="0" cap="none" spc="0" normalizeH="0" baseline="0" noProof="0">
                <a:ln>
                  <a:noFill/>
                </a:ln>
                <a:solidFill>
                  <a:srgbClr val="2A2A2A"/>
                </a:solidFill>
                <a:effectLst/>
                <a:uLnTx/>
                <a:uFillTx/>
                <a:latin typeface="Arial"/>
                <a:cs typeface="Arial"/>
                <a:sym typeface="Arial"/>
              </a:rPr>
            </a:br>
            <a:r>
              <a:rPr kumimoji="0" sz="800" b="0" i="0" u="none" strike="noStrike" kern="0" cap="none" spc="0" normalizeH="0" baseline="0" noProof="0">
                <a:ln>
                  <a:noFill/>
                </a:ln>
                <a:solidFill>
                  <a:srgbClr val="2A2A2A"/>
                </a:solidFill>
                <a:effectLst/>
                <a:uLnTx/>
                <a:uFillTx/>
                <a:latin typeface="Arial"/>
                <a:cs typeface="Arial"/>
                <a:sym typeface="Arial"/>
              </a:rPr>
              <a:t>(enter working relationship)</a:t>
            </a:r>
          </a:p>
        </p:txBody>
      </p:sp>
      <p:sp>
        <p:nvSpPr>
          <p:cNvPr id="69" name="Shape 69"/>
          <p:cNvSpPr>
            <a:spLocks noGrp="1"/>
          </p:cNvSpPr>
          <p:nvPr>
            <p:ph type="pic" sz="quarter" idx="13"/>
          </p:nvPr>
        </p:nvSpPr>
        <p:spPr>
          <a:xfrm>
            <a:off x="2227171" y="204551"/>
            <a:ext cx="1176126" cy="270000"/>
          </a:xfrm>
          <a:prstGeom prst="rect">
            <a:avLst/>
          </a:prstGeom>
          <a:noFill/>
          <a:ln>
            <a:noFill/>
          </a:ln>
        </p:spPr>
        <p:txBody>
          <a:bodyPr wrap="square" lIns="68579" tIns="34289" rIns="68579" bIns="34289" anchor="t">
            <a:noAutofit/>
          </a:bodyPr>
          <a:lstStyle>
            <a:lvl1pPr marL="0" indent="0">
              <a:buNone/>
              <a:defRPr sz="800">
                <a:latin typeface="+mn-lt"/>
              </a:defRPr>
            </a:lvl1pPr>
          </a:lstStyle>
          <a:p>
            <a:r>
              <a:rPr lang="en-US"/>
              <a:t>Click icon to add picture</a:t>
            </a:r>
            <a:endParaRPr lang="en-GB"/>
          </a:p>
        </p:txBody>
      </p:sp>
      <p:sp>
        <p:nvSpPr>
          <p:cNvPr id="70" name="Shape 70"/>
          <p:cNvSpPr>
            <a:spLocks noGrp="1"/>
          </p:cNvSpPr>
          <p:nvPr>
            <p:ph type="pic" sz="quarter" idx="14"/>
          </p:nvPr>
        </p:nvSpPr>
        <p:spPr>
          <a:xfrm>
            <a:off x="3577935"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71" name="Shape 71"/>
          <p:cNvSpPr>
            <a:spLocks noGrp="1"/>
          </p:cNvSpPr>
          <p:nvPr>
            <p:ph type="pic" sz="quarter" idx="15"/>
          </p:nvPr>
        </p:nvSpPr>
        <p:spPr>
          <a:xfrm>
            <a:off x="4928103"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2" name="Footer Placeholder 1"/>
          <p:cNvSpPr>
            <a:spLocks noGrp="1"/>
          </p:cNvSpPr>
          <p:nvPr>
            <p:ph type="ftr" sz="quarter" idx="16"/>
          </p:nvPr>
        </p:nvSpPr>
        <p:spPr/>
        <p:txBody>
          <a:bodyPr/>
          <a:lstStyle>
            <a:lvl1pPr defTabSz="219075" hangingPunct="0">
              <a:defRPr/>
            </a:lvl1pPr>
          </a:lstStyle>
          <a:p>
            <a:r>
              <a:rPr lang="en-GB" kern="0">
                <a:solidFill>
                  <a:srgbClr val="2A2A2A"/>
                </a:solidFill>
                <a:sym typeface="Helvetica Light"/>
              </a:rPr>
              <a:t>www.metoffice.gov.uk																									                       © Crown Copyright 2017, Met Office</a:t>
            </a:r>
          </a:p>
        </p:txBody>
      </p:sp>
      <p:sp>
        <p:nvSpPr>
          <p:cNvPr id="14" name="Shape 64"/>
          <p:cNvSpPr/>
          <p:nvPr userDrawn="1"/>
        </p:nvSpPr>
        <p:spPr>
          <a:xfrm flipV="1">
            <a:off x="3490913"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5" name="Shape 64"/>
          <p:cNvSpPr/>
          <p:nvPr userDrawn="1"/>
        </p:nvSpPr>
        <p:spPr>
          <a:xfrm flipV="1">
            <a:off x="4842272"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6" name="Shape 64"/>
          <p:cNvSpPr/>
          <p:nvPr userDrawn="1"/>
        </p:nvSpPr>
        <p:spPr>
          <a:xfrm flipV="1">
            <a:off x="6192441"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8" name="Shape 71"/>
          <p:cNvSpPr>
            <a:spLocks noGrp="1"/>
          </p:cNvSpPr>
          <p:nvPr>
            <p:ph type="pic" sz="quarter" idx="17"/>
          </p:nvPr>
        </p:nvSpPr>
        <p:spPr>
          <a:xfrm>
            <a:off x="6273702"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17" name="Title 2"/>
          <p:cNvSpPr>
            <a:spLocks noGrp="1"/>
          </p:cNvSpPr>
          <p:nvPr>
            <p:ph type="title" hasCustomPrompt="1"/>
          </p:nvPr>
        </p:nvSpPr>
        <p:spPr>
          <a:xfrm>
            <a:off x="197644" y="1039783"/>
            <a:ext cx="8437500" cy="623248"/>
          </a:xfrm>
        </p:spPr>
        <p:txBody>
          <a:bodyPr/>
          <a:lstStyle>
            <a:lvl1pPr>
              <a:defRPr/>
            </a:lvl1pPr>
          </a:lstStyle>
          <a:p>
            <a:r>
              <a:rPr lang="en-US"/>
              <a:t>Presentation title</a:t>
            </a:r>
            <a:endParaRPr lang="en-GB"/>
          </a:p>
        </p:txBody>
      </p:sp>
      <p:sp>
        <p:nvSpPr>
          <p:cNvPr id="19" name="Text Placeholder 22"/>
          <p:cNvSpPr>
            <a:spLocks noGrp="1"/>
          </p:cNvSpPr>
          <p:nvPr>
            <p:ph type="body" sz="quarter" idx="11" hasCustomPrompt="1"/>
          </p:nvPr>
        </p:nvSpPr>
        <p:spPr>
          <a:xfrm>
            <a:off x="208954" y="1761530"/>
            <a:ext cx="8426190" cy="61170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a:t>Name, job title</a:t>
            </a:r>
            <a:br>
              <a:rPr lang="en-US"/>
            </a:br>
            <a:r>
              <a:rPr lang="en-US"/>
              <a:t>Date</a:t>
            </a:r>
            <a:endParaRPr lang="en-GB"/>
          </a:p>
        </p:txBody>
      </p:sp>
    </p:spTree>
    <p:extLst>
      <p:ext uri="{BB962C8B-B14F-4D97-AF65-F5344CB8AC3E}">
        <p14:creationId xmlns:p14="http://schemas.microsoft.com/office/powerpoint/2010/main" val="297013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dark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4732140"/>
            <a:ext cx="9144000" cy="411361"/>
          </a:xfrm>
          <a:prstGeom prst="rect">
            <a:avLst/>
          </a:prstGeom>
        </p:spPr>
        <p:txBody>
          <a:bodyPr/>
          <a:lstStyle>
            <a:lvl1pPr defTabSz="219075" hangingPunct="0">
              <a:defRPr/>
            </a:lvl1pPr>
          </a:lstStyle>
          <a:p>
            <a:r>
              <a:rPr lang="en-GB" kern="0">
                <a:solidFill>
                  <a:srgbClr val="2A2A2A"/>
                </a:solidFill>
                <a:sym typeface="Helvetica Light"/>
              </a:rPr>
              <a:t>www.metoffice.gov.uk																									                       © Crown Copyright 2017, Met Office</a:t>
            </a:r>
          </a:p>
        </p:txBody>
      </p:sp>
      <p:sp>
        <p:nvSpPr>
          <p:cNvPr id="7" name="Shape 48"/>
          <p:cNvSpPr/>
          <p:nvPr userDrawn="1"/>
        </p:nvSpPr>
        <p:spPr>
          <a:xfrm>
            <a:off x="-1" y="-6009"/>
            <a:ext cx="9144002" cy="687642"/>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8" name="Title 2"/>
          <p:cNvSpPr>
            <a:spLocks noGrp="1"/>
          </p:cNvSpPr>
          <p:nvPr>
            <p:ph type="title" hasCustomPrompt="1"/>
          </p:nvPr>
        </p:nvSpPr>
        <p:spPr>
          <a:xfrm>
            <a:off x="197644" y="1039783"/>
            <a:ext cx="8437500" cy="623248"/>
          </a:xfrm>
        </p:spPr>
        <p:txBody>
          <a:bodyPr/>
          <a:lstStyle>
            <a:lvl1pPr>
              <a:defRPr/>
            </a:lvl1pPr>
          </a:lstStyle>
          <a:p>
            <a:r>
              <a:rPr lang="en-US"/>
              <a:t>Presentation title</a:t>
            </a:r>
            <a:endParaRPr lang="en-GB"/>
          </a:p>
        </p:txBody>
      </p:sp>
      <p:sp>
        <p:nvSpPr>
          <p:cNvPr id="9" name="Text Placeholder 22"/>
          <p:cNvSpPr>
            <a:spLocks noGrp="1"/>
          </p:cNvSpPr>
          <p:nvPr>
            <p:ph type="body" sz="quarter" idx="11" hasCustomPrompt="1"/>
          </p:nvPr>
        </p:nvSpPr>
        <p:spPr>
          <a:xfrm>
            <a:off x="208954" y="1761530"/>
            <a:ext cx="8426190" cy="61170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a:t>Name, job title</a:t>
            </a:r>
            <a:br>
              <a:rPr lang="en-US"/>
            </a:br>
            <a:r>
              <a:rPr lang="en-US"/>
              <a:t>Date</a:t>
            </a:r>
            <a:endParaRPr lang="en-GB"/>
          </a:p>
        </p:txBody>
      </p:sp>
      <p:pic>
        <p:nvPicPr>
          <p:cNvPr id="10" name="MO_MASTER_black_mono_for_light_backg_RB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08" y="36520"/>
            <a:ext cx="1803780" cy="787605"/>
          </a:xfrm>
          <a:prstGeom prst="rect">
            <a:avLst/>
          </a:prstGeom>
          <a:ln w="12700">
            <a:miter lim="400000"/>
          </a:ln>
        </p:spPr>
      </p:pic>
    </p:spTree>
    <p:extLst>
      <p:ext uri="{BB962C8B-B14F-4D97-AF65-F5344CB8AC3E}">
        <p14:creationId xmlns:p14="http://schemas.microsoft.com/office/powerpoint/2010/main" val="15151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artnerships dark ba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4732140"/>
            <a:ext cx="9144000" cy="411361"/>
          </a:xfrm>
          <a:prstGeom prst="rect">
            <a:avLst/>
          </a:prstGeom>
        </p:spPr>
        <p:txBody>
          <a:bodyPr/>
          <a:lstStyle>
            <a:lvl1pPr defTabSz="219075" hangingPunct="0">
              <a:defRPr/>
            </a:lvl1pPr>
          </a:lstStyle>
          <a:p>
            <a:r>
              <a:rPr lang="en-GB" kern="0">
                <a:solidFill>
                  <a:srgbClr val="2A2A2A"/>
                </a:solidFill>
                <a:sym typeface="Helvetica Light"/>
              </a:rPr>
              <a:t>www.metoffice.gov.uk																									                       © Crown Copyright 2017, Met Office</a:t>
            </a:r>
          </a:p>
        </p:txBody>
      </p:sp>
      <p:sp>
        <p:nvSpPr>
          <p:cNvPr id="7" name="Shape 48"/>
          <p:cNvSpPr/>
          <p:nvPr userDrawn="1"/>
        </p:nvSpPr>
        <p:spPr>
          <a:xfrm>
            <a:off x="-1" y="-6009"/>
            <a:ext cx="9144002" cy="687642"/>
          </a:xfrm>
          <a:prstGeom prst="rect">
            <a:avLst/>
          </a:prstGeom>
          <a:blipFill>
            <a:blip r:embed="rId2" cstate="print"/>
          </a:blipFill>
          <a:ln w="12700">
            <a:miter lim="400000"/>
          </a:ln>
          <a:extLst>
            <a:ext uri="{C572A759-6A51-4108-AA02-DFA0A04FC94B}">
              <ma14:wrappingTextBoxFlag xmlns:ma14="http://schemas.microsoft.com/office/mac/drawingml/2011/main" xmlns=""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Arial"/>
                <a:sym typeface="Helvetica Light"/>
              </a:rPr>
              <a:t>  </a:t>
            </a:r>
          </a:p>
        </p:txBody>
      </p:sp>
      <p:sp>
        <p:nvSpPr>
          <p:cNvPr id="9" name="Shape 64"/>
          <p:cNvSpPr/>
          <p:nvPr userDrawn="1"/>
        </p:nvSpPr>
        <p:spPr>
          <a:xfrm flipV="1">
            <a:off x="2141935"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0" name="Shape 68"/>
          <p:cNvSpPr/>
          <p:nvPr userDrawn="1"/>
        </p:nvSpPr>
        <p:spPr>
          <a:xfrm>
            <a:off x="7531089" y="240515"/>
            <a:ext cx="1594673" cy="202500"/>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lstStyle/>
          <a:p>
            <a:pPr marL="0" marR="0" lvl="0" indent="0" algn="l" defTabSz="342900" rtl="0" eaLnBrk="1" fontAlgn="auto" latinLnBrk="0" hangingPunct="0">
              <a:lnSpc>
                <a:spcPct val="90000"/>
              </a:lnSpc>
              <a:spcBef>
                <a:spcPts val="300"/>
              </a:spcBef>
              <a:spcAft>
                <a:spcPts val="0"/>
              </a:spcAft>
              <a:buClrTx/>
              <a:buSzTx/>
              <a:buFontTx/>
              <a:buNone/>
              <a:tabLst/>
              <a:defRPr sz="2100">
                <a:solidFill>
                  <a:srgbClr val="2A2A2A"/>
                </a:solidFill>
                <a:latin typeface="Arial"/>
                <a:ea typeface="Arial"/>
                <a:cs typeface="Arial"/>
                <a:sym typeface="Arial"/>
              </a:defRPr>
            </a:pPr>
            <a:r>
              <a:rPr kumimoji="0" sz="800" b="0" i="0" u="none" strike="noStrike" kern="0" cap="none" spc="0" normalizeH="0" baseline="0" noProof="0">
                <a:ln>
                  <a:noFill/>
                </a:ln>
                <a:solidFill>
                  <a:srgbClr val="FFFFFF"/>
                </a:solidFill>
                <a:effectLst/>
                <a:uLnTx/>
                <a:uFillTx/>
                <a:latin typeface="Arial"/>
                <a:cs typeface="Arial"/>
                <a:sym typeface="Arial"/>
              </a:rPr>
              <a:t>Working together </a:t>
            </a:r>
            <a:br>
              <a:rPr kumimoji="0" sz="800" b="0" i="0" u="none" strike="noStrike" kern="0" cap="none" spc="0" normalizeH="0" baseline="0" noProof="0">
                <a:ln>
                  <a:noFill/>
                </a:ln>
                <a:solidFill>
                  <a:srgbClr val="FFFFFF"/>
                </a:solidFill>
                <a:effectLst/>
                <a:uLnTx/>
                <a:uFillTx/>
                <a:latin typeface="Arial"/>
                <a:cs typeface="Arial"/>
                <a:sym typeface="Arial"/>
              </a:rPr>
            </a:br>
            <a:r>
              <a:rPr kumimoji="0" sz="800" b="0" i="0" u="none" strike="noStrike" kern="0" cap="none" spc="0" normalizeH="0" baseline="0" noProof="0">
                <a:ln>
                  <a:noFill/>
                </a:ln>
                <a:solidFill>
                  <a:srgbClr val="FFFFFF"/>
                </a:solidFill>
                <a:effectLst/>
                <a:uLnTx/>
                <a:uFillTx/>
                <a:latin typeface="Arial"/>
                <a:cs typeface="Arial"/>
                <a:sym typeface="Arial"/>
              </a:rPr>
              <a:t>(enter working relationship)</a:t>
            </a:r>
          </a:p>
        </p:txBody>
      </p:sp>
      <p:sp>
        <p:nvSpPr>
          <p:cNvPr id="11" name="Shape 69"/>
          <p:cNvSpPr>
            <a:spLocks noGrp="1"/>
          </p:cNvSpPr>
          <p:nvPr>
            <p:ph type="pic" sz="quarter" idx="13"/>
          </p:nvPr>
        </p:nvSpPr>
        <p:spPr>
          <a:xfrm>
            <a:off x="2227171" y="204551"/>
            <a:ext cx="1176126" cy="270000"/>
          </a:xfrm>
          <a:prstGeom prst="rect">
            <a:avLst/>
          </a:prstGeom>
          <a:noFill/>
          <a:ln>
            <a:noFill/>
          </a:ln>
        </p:spPr>
        <p:txBody>
          <a:bodyPr wrap="square" lIns="68579" tIns="34289" rIns="68579" bIns="34289" anchor="t">
            <a:noAutofit/>
          </a:bodyPr>
          <a:lstStyle>
            <a:lvl1pPr marL="0" indent="0">
              <a:buNone/>
              <a:defRPr sz="800">
                <a:latin typeface="+mn-lt"/>
              </a:defRPr>
            </a:lvl1pPr>
          </a:lstStyle>
          <a:p>
            <a:r>
              <a:rPr lang="en-US"/>
              <a:t>Click icon to add picture</a:t>
            </a:r>
            <a:endParaRPr lang="en-GB"/>
          </a:p>
        </p:txBody>
      </p:sp>
      <p:sp>
        <p:nvSpPr>
          <p:cNvPr id="14" name="Shape 70"/>
          <p:cNvSpPr>
            <a:spLocks noGrp="1"/>
          </p:cNvSpPr>
          <p:nvPr>
            <p:ph type="pic" sz="quarter" idx="14"/>
          </p:nvPr>
        </p:nvSpPr>
        <p:spPr>
          <a:xfrm>
            <a:off x="3577935"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15" name="Shape 71"/>
          <p:cNvSpPr>
            <a:spLocks noGrp="1"/>
          </p:cNvSpPr>
          <p:nvPr>
            <p:ph type="pic" sz="quarter" idx="15"/>
          </p:nvPr>
        </p:nvSpPr>
        <p:spPr>
          <a:xfrm>
            <a:off x="4928103"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16" name="Shape 64"/>
          <p:cNvSpPr/>
          <p:nvPr userDrawn="1"/>
        </p:nvSpPr>
        <p:spPr>
          <a:xfrm flipV="1">
            <a:off x="3490913"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7" name="Shape 64"/>
          <p:cNvSpPr/>
          <p:nvPr userDrawn="1"/>
        </p:nvSpPr>
        <p:spPr>
          <a:xfrm flipV="1">
            <a:off x="4842272"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8" name="Shape 64"/>
          <p:cNvSpPr/>
          <p:nvPr userDrawn="1"/>
        </p:nvSpPr>
        <p:spPr>
          <a:xfrm flipV="1">
            <a:off x="6192441"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a:ln>
                <a:noFill/>
              </a:ln>
              <a:solidFill>
                <a:srgbClr val="2A2A2A"/>
              </a:solidFill>
              <a:effectLst/>
              <a:uLnTx/>
              <a:uFillTx/>
              <a:latin typeface="Arial"/>
              <a:sym typeface="Helvetica Light"/>
            </a:endParaRPr>
          </a:p>
        </p:txBody>
      </p:sp>
      <p:sp>
        <p:nvSpPr>
          <p:cNvPr id="19" name="Shape 71"/>
          <p:cNvSpPr>
            <a:spLocks noGrp="1"/>
          </p:cNvSpPr>
          <p:nvPr>
            <p:ph type="pic" sz="quarter" idx="17"/>
          </p:nvPr>
        </p:nvSpPr>
        <p:spPr>
          <a:xfrm>
            <a:off x="6273702"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a:p>
        </p:txBody>
      </p:sp>
      <p:sp>
        <p:nvSpPr>
          <p:cNvPr id="20" name="Title 2"/>
          <p:cNvSpPr>
            <a:spLocks noGrp="1"/>
          </p:cNvSpPr>
          <p:nvPr>
            <p:ph type="title" hasCustomPrompt="1"/>
          </p:nvPr>
        </p:nvSpPr>
        <p:spPr>
          <a:xfrm>
            <a:off x="197644" y="1039783"/>
            <a:ext cx="8437500" cy="623248"/>
          </a:xfrm>
        </p:spPr>
        <p:txBody>
          <a:bodyPr/>
          <a:lstStyle>
            <a:lvl1pPr>
              <a:defRPr/>
            </a:lvl1pPr>
          </a:lstStyle>
          <a:p>
            <a:r>
              <a:rPr lang="en-US"/>
              <a:t>Presentation title</a:t>
            </a:r>
            <a:endParaRPr lang="en-GB"/>
          </a:p>
        </p:txBody>
      </p:sp>
      <p:sp>
        <p:nvSpPr>
          <p:cNvPr id="24" name="Text Placeholder 22"/>
          <p:cNvSpPr>
            <a:spLocks noGrp="1"/>
          </p:cNvSpPr>
          <p:nvPr>
            <p:ph type="body" sz="quarter" idx="11" hasCustomPrompt="1"/>
          </p:nvPr>
        </p:nvSpPr>
        <p:spPr>
          <a:xfrm>
            <a:off x="208954" y="1761530"/>
            <a:ext cx="8426190" cy="611706"/>
          </a:xfrm>
          <a:prstGeom prst="rect">
            <a:avLst/>
          </a:prstGeom>
        </p:spPr>
        <p:txBody>
          <a:bodyPr/>
          <a:lstStyle>
            <a:lvl1pPr>
              <a:defRPr>
                <a:solidFill>
                  <a:schemeClr val="tx1"/>
                </a:solidFill>
              </a:defRPr>
            </a:lvl1pPr>
            <a:lvl2pPr>
              <a:defRPr>
                <a:solidFill>
                  <a:schemeClr val="bg2"/>
                </a:solidFill>
              </a:defRPr>
            </a:lvl2pPr>
            <a:lvl3pPr>
              <a:defRPr>
                <a:solidFill>
                  <a:schemeClr val="bg2"/>
                </a:solidFill>
              </a:defRPr>
            </a:lvl3pPr>
            <a:lvl4pPr>
              <a:buClr>
                <a:schemeClr val="bg2"/>
              </a:buClr>
              <a:defRPr>
                <a:solidFill>
                  <a:schemeClr val="bg2"/>
                </a:solidFill>
              </a:defRPr>
            </a:lvl4pPr>
            <a:lvl5pPr>
              <a:defRPr>
                <a:solidFill>
                  <a:schemeClr val="bg2"/>
                </a:solidFill>
              </a:defRPr>
            </a:lvl5pPr>
          </a:lstStyle>
          <a:p>
            <a:pPr lvl="0"/>
            <a:r>
              <a:rPr lang="en-US"/>
              <a:t>Name, job title</a:t>
            </a:r>
            <a:br>
              <a:rPr lang="en-US"/>
            </a:br>
            <a:r>
              <a:rPr lang="en-US"/>
              <a:t>Date</a:t>
            </a:r>
            <a:endParaRPr lang="en-GB"/>
          </a:p>
        </p:txBody>
      </p:sp>
      <p:pic>
        <p:nvPicPr>
          <p:cNvPr id="21" name="MO_MASTER_black_mono_for_light_backg_RBG.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08" y="36520"/>
            <a:ext cx="1803780" cy="787605"/>
          </a:xfrm>
          <a:prstGeom prst="rect">
            <a:avLst/>
          </a:prstGeom>
          <a:ln w="12700">
            <a:miter lim="400000"/>
          </a:ln>
        </p:spPr>
      </p:pic>
    </p:spTree>
    <p:extLst>
      <p:ext uri="{BB962C8B-B14F-4D97-AF65-F5344CB8AC3E}">
        <p14:creationId xmlns:p14="http://schemas.microsoft.com/office/powerpoint/2010/main" val="15820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 1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5" name="Text Placeholder 4"/>
          <p:cNvSpPr>
            <a:spLocks noGrp="1"/>
          </p:cNvSpPr>
          <p:nvPr>
            <p:ph type="body" sz="quarter" idx="11" hasCustomPrompt="1"/>
          </p:nvPr>
        </p:nvSpPr>
        <p:spPr>
          <a:xfrm>
            <a:off x="197644" y="1770460"/>
            <a:ext cx="8424863" cy="2705100"/>
          </a:xfrm>
          <a:prstGeom prst="rect">
            <a:avLst/>
          </a:prstGeom>
        </p:spPr>
        <p:txBody>
          <a:bodyPr>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 snowflakes snow squall stable/stability </a:t>
            </a:r>
            <a:r>
              <a:rPr lang="en-GB" dirty="0" err="1"/>
              <a:t>stratiform</a:t>
            </a:r>
            <a:r>
              <a:rPr lang="en-GB" dirty="0"/>
              <a:t> summation layer amount sun pillar </a:t>
            </a:r>
            <a:r>
              <a:rPr lang="en-GB" dirty="0" err="1"/>
              <a:t>updraught</a:t>
            </a:r>
            <a:r>
              <a:rPr lang="en-GB" dirty="0"/>
              <a:t> upslope effect warning waterspout wind vane. </a:t>
            </a:r>
          </a:p>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a:t>
            </a:r>
          </a:p>
          <a:p>
            <a:pPr lvl="0"/>
            <a:endParaRPr lang="en-US" dirty="0"/>
          </a:p>
        </p:txBody>
      </p:sp>
    </p:spTree>
    <p:extLst>
      <p:ext uri="{BB962C8B-B14F-4D97-AF65-F5344CB8AC3E}">
        <p14:creationId xmlns:p14="http://schemas.microsoft.com/office/powerpoint/2010/main" val="387650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2 column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Slide title</a:t>
            </a:r>
            <a:endParaRPr lang="en-GB" dirty="0"/>
          </a:p>
        </p:txBody>
      </p:sp>
      <p:sp>
        <p:nvSpPr>
          <p:cNvPr id="4" name="Footer Placeholder 3"/>
          <p:cNvSpPr>
            <a:spLocks noGrp="1"/>
          </p:cNvSpPr>
          <p:nvPr>
            <p:ph type="ftr" sz="quarter" idx="12"/>
          </p:nvPr>
        </p:nvSpPr>
        <p:spPr/>
        <p:txBody>
          <a:bodyPr/>
          <a:lstStyle>
            <a:lvl1pPr defTabSz="219075" hangingPunct="0">
              <a:defRPr/>
            </a:lvl1pPr>
          </a:lstStyle>
          <a:p>
            <a:r>
              <a:rPr lang="en-GB" kern="0" dirty="0">
                <a:solidFill>
                  <a:srgbClr val="2A2A2A"/>
                </a:solidFill>
                <a:sym typeface="Helvetica Light"/>
              </a:rPr>
              <a:t>www.metoffice.gov.uk																									                       © Crown Copyright 2017, Met Office</a:t>
            </a:r>
          </a:p>
        </p:txBody>
      </p:sp>
      <p:sp>
        <p:nvSpPr>
          <p:cNvPr id="5" name="Text Placeholder 4"/>
          <p:cNvSpPr>
            <a:spLocks noGrp="1"/>
          </p:cNvSpPr>
          <p:nvPr>
            <p:ph type="body" sz="quarter" idx="11" hasCustomPrompt="1"/>
          </p:nvPr>
        </p:nvSpPr>
        <p:spPr>
          <a:xfrm>
            <a:off x="197645" y="1770460"/>
            <a:ext cx="4050506"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 snowflakes</a:t>
            </a:r>
            <a:endParaRPr lang="en-US" dirty="0"/>
          </a:p>
        </p:txBody>
      </p:sp>
      <p:sp>
        <p:nvSpPr>
          <p:cNvPr id="6" name="Text Placeholder 4"/>
          <p:cNvSpPr>
            <a:spLocks noGrp="1"/>
          </p:cNvSpPr>
          <p:nvPr>
            <p:ph type="body" sz="quarter" idx="13" hasCustomPrompt="1"/>
          </p:nvPr>
        </p:nvSpPr>
        <p:spPr>
          <a:xfrm>
            <a:off x="4585693" y="1770460"/>
            <a:ext cx="4050506" cy="2705100"/>
          </a:xfrm>
          <a:prstGeom prst="rect">
            <a:avLst/>
          </a:prstGeom>
        </p:spPr>
        <p:txBody>
          <a:bodyPr numCol="1" spcCol="0">
            <a:noAutofit/>
          </a:bodyPr>
          <a:lstStyle>
            <a:lvl1pPr>
              <a:defRPr/>
            </a:lvl1pPr>
          </a:lstStyle>
          <a:p>
            <a:pPr lvl="0"/>
            <a:r>
              <a:rPr lang="en-GB" dirty="0"/>
              <a:t>Advection fog altostratus aneroid barometer coalescence cold front continent divergence environment extratropical cyclone fog haze hygrometer ice crystals isotherm low clouds pressure tendency rainfall rime saturate short wave supercell wave cyclone. Adiabatic process air </a:t>
            </a:r>
            <a:r>
              <a:rPr lang="en-GB" dirty="0" err="1"/>
              <a:t>air</a:t>
            </a:r>
            <a:r>
              <a:rPr lang="en-GB" dirty="0"/>
              <a:t> mass thunderstorm climate </a:t>
            </a:r>
            <a:r>
              <a:rPr lang="en-GB" dirty="0" err="1"/>
              <a:t>climate</a:t>
            </a:r>
            <a:r>
              <a:rPr lang="en-GB" dirty="0"/>
              <a:t> analysis centre (</a:t>
            </a:r>
            <a:r>
              <a:rPr lang="en-GB" dirty="0" err="1"/>
              <a:t>cac</a:t>
            </a:r>
            <a:r>
              <a:rPr lang="en-GB" dirty="0"/>
              <a:t>) cloud cloudburst downdraught geostrophic wind hydrometeor icing mean sea level oceanography overcast rotor cloud salt water snowflakes</a:t>
            </a:r>
            <a:endParaRPr lang="en-US" dirty="0"/>
          </a:p>
        </p:txBody>
      </p:sp>
    </p:spTree>
    <p:extLst>
      <p:ext uri="{BB962C8B-B14F-4D97-AF65-F5344CB8AC3E}">
        <p14:creationId xmlns:p14="http://schemas.microsoft.com/office/powerpoint/2010/main" val="1353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15.png"/><Relationship Id="rId5" Type="http://schemas.openxmlformats.org/officeDocument/2006/relationships/slideLayout" Target="../slideLayouts/slideLayout36.xml"/><Relationship Id="rId10" Type="http://schemas.openxmlformats.org/officeDocument/2006/relationships/image" Target="../media/image14.jpeg"/><Relationship Id="rId4" Type="http://schemas.openxmlformats.org/officeDocument/2006/relationships/slideLayout" Target="../slideLayouts/slideLayout3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0" y="4732140"/>
            <a:ext cx="9144000" cy="411361"/>
          </a:xfrm>
          <a:prstGeom prst="rect">
            <a:avLst/>
          </a:prstGeom>
          <a:solidFill>
            <a:schemeClr val="bg1"/>
          </a:solidFill>
        </p:spPr>
        <p:txBody>
          <a:bodyPr vert="horz" lIns="252000" tIns="36000" rIns="68580" bIns="27000" rtlCol="0" anchor="ctr"/>
          <a:lstStyle>
            <a:lvl1pPr algn="l" defTabSz="219075" hangingPunct="0">
              <a:defRPr sz="800">
                <a:solidFill>
                  <a:schemeClr val="tx1"/>
                </a:solidFill>
                <a:latin typeface="+mn-lt"/>
              </a:defRPr>
            </a:lvl1pPr>
          </a:lstStyle>
          <a:p>
            <a:r>
              <a:rPr lang="en-GB" kern="0">
                <a:solidFill>
                  <a:srgbClr val="2A2A2A"/>
                </a:solidFill>
                <a:sym typeface="Helvetica Light"/>
              </a:rPr>
              <a:t>www.metoffice.gov.uk																									             	       © Crown Copyright 2017, Met Office</a:t>
            </a:r>
          </a:p>
        </p:txBody>
      </p:sp>
      <p:sp>
        <p:nvSpPr>
          <p:cNvPr id="5" name="Title Placeholder 4"/>
          <p:cNvSpPr>
            <a:spLocks noGrp="1"/>
          </p:cNvSpPr>
          <p:nvPr>
            <p:ph type="title"/>
          </p:nvPr>
        </p:nvSpPr>
        <p:spPr>
          <a:xfrm>
            <a:off x="197644" y="1039783"/>
            <a:ext cx="8437500" cy="623248"/>
          </a:xfrm>
          <a:prstGeom prst="rect">
            <a:avLst/>
          </a:prstGeom>
        </p:spPr>
        <p:txBody>
          <a:bodyPr vert="horz" wrap="square" lIns="68580" tIns="34290" rIns="68580" bIns="34290" rtlCol="0" anchor="t" anchorCtr="0">
            <a:spAutoFit/>
          </a:bodyPr>
          <a:lstStyle/>
          <a:p>
            <a:r>
              <a:rPr lang="en-US"/>
              <a:t>Click to edit Master title style</a:t>
            </a:r>
            <a:endParaRPr lang="en-GB"/>
          </a:p>
        </p:txBody>
      </p:sp>
      <p:sp>
        <p:nvSpPr>
          <p:cNvPr id="2" name="Text Placeholder 1"/>
          <p:cNvSpPr>
            <a:spLocks noGrp="1"/>
          </p:cNvSpPr>
          <p:nvPr>
            <p:ph type="body" idx="1"/>
          </p:nvPr>
        </p:nvSpPr>
        <p:spPr>
          <a:xfrm>
            <a:off x="197644" y="1761531"/>
            <a:ext cx="4050507" cy="2704360"/>
          </a:xfrm>
          <a:prstGeom prst="rect">
            <a:avLst/>
          </a:prstGeom>
        </p:spPr>
        <p:txBody>
          <a:bodyPr vert="horz" lIns="68580" tIns="34290" rIns="68580" bIns="34290" rtlCol="0">
            <a:noAutofit/>
          </a:bodyPr>
          <a:lstStyle/>
          <a:p>
            <a:pPr lvl="0"/>
            <a:r>
              <a:rPr lang="en-US"/>
              <a:t>Edit Master text styles</a:t>
            </a:r>
          </a:p>
          <a:p>
            <a:pPr lvl="1"/>
            <a:r>
              <a:rPr lang="en-US"/>
              <a:t>Second level</a:t>
            </a:r>
          </a:p>
          <a:p>
            <a:pPr lvl="5"/>
            <a:r>
              <a:rPr lang="en-US"/>
              <a:t>Third level</a:t>
            </a:r>
          </a:p>
          <a:p>
            <a:pPr lvl="6"/>
            <a:r>
              <a:rPr lang="en-US"/>
              <a:t>Fourth level</a:t>
            </a:r>
          </a:p>
          <a:p>
            <a:pPr lvl="7"/>
            <a:r>
              <a:rPr lang="en-US"/>
              <a:t>Fifth level</a:t>
            </a:r>
            <a:endParaRPr lang="en-GB"/>
          </a:p>
        </p:txBody>
      </p:sp>
      <p:pic>
        <p:nvPicPr>
          <p:cNvPr id="6" name="MO_MASTER_black_mono_for_light_backg_RBG.png"/>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42501" y="34016"/>
            <a:ext cx="1828806" cy="798532"/>
          </a:xfrm>
          <a:prstGeom prst="rect">
            <a:avLst/>
          </a:prstGeom>
          <a:ln w="12700">
            <a:miter lim="400000"/>
          </a:ln>
        </p:spPr>
      </p:pic>
    </p:spTree>
    <p:extLst>
      <p:ext uri="{BB962C8B-B14F-4D97-AF65-F5344CB8AC3E}">
        <p14:creationId xmlns:p14="http://schemas.microsoft.com/office/powerpoint/2010/main" val="1806164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7"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 id="2147483689" r:id="rId29"/>
    <p:sldLayoutId id="2147483690" r:id="rId30"/>
    <p:sldLayoutId id="214748369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l" defTabSz="219075" rtl="0" eaLnBrk="1" latinLnBrk="0" hangingPunct="1">
        <a:lnSpc>
          <a:spcPct val="100000"/>
        </a:lnSpc>
        <a:spcBef>
          <a:spcPts val="0"/>
        </a:spcBef>
        <a:spcAft>
          <a:spcPts val="0"/>
        </a:spcAft>
        <a:buClrTx/>
        <a:buSzTx/>
        <a:buFontTx/>
        <a:buNone/>
        <a:tabLst/>
        <a:defRPr sz="3600" b="0" i="0" u="none" strike="noStrike" cap="none" spc="0" baseline="0">
          <a:ln>
            <a:noFill/>
          </a:ln>
          <a:solidFill>
            <a:schemeClr val="tx1"/>
          </a:solidFill>
          <a:uFillTx/>
          <a:latin typeface="+mj-lt"/>
          <a:ea typeface="+mn-ea"/>
          <a:cs typeface="+mn-cs"/>
          <a:sym typeface="Helvetica Light"/>
        </a:defRPr>
      </a:lvl1pPr>
      <a:lvl2pPr marL="0" marR="0" indent="85725"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219075" rtl="0" eaLnBrk="1" latinLnBrk="0" hangingPunct="1">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0" marR="0" indent="0" algn="l" defTabSz="219075" rtl="0" eaLnBrk="1" latinLnBrk="0" hangingPunct="1">
        <a:lnSpc>
          <a:spcPct val="100000"/>
        </a:lnSpc>
        <a:spcBef>
          <a:spcPts val="788"/>
        </a:spcBef>
        <a:spcAft>
          <a:spcPts val="0"/>
        </a:spcAft>
        <a:buClrTx/>
        <a:buSzPct val="75000"/>
        <a:buFontTx/>
        <a:buNone/>
        <a:tabLst/>
        <a:defRPr sz="1500" b="0" i="0" u="none" strike="noStrike" cap="none" spc="0" baseline="0">
          <a:ln>
            <a:noFill/>
          </a:ln>
          <a:solidFill>
            <a:schemeClr val="tx1"/>
          </a:solidFill>
          <a:uFillTx/>
          <a:latin typeface="+mj-lt"/>
          <a:ea typeface="+mn-ea"/>
          <a:cs typeface="+mn-cs"/>
          <a:sym typeface="Helvetica Light"/>
        </a:defRPr>
      </a:lvl1pPr>
      <a:lvl2pPr marL="180000" marR="0" indent="-180000" algn="l" defTabSz="219075" rtl="0" eaLnBrk="1" latinLnBrk="0" hangingPunct="1">
        <a:lnSpc>
          <a:spcPct val="100000"/>
        </a:lnSpc>
        <a:spcBef>
          <a:spcPts val="600"/>
        </a:spcBef>
        <a:spcAft>
          <a:spcPts val="600"/>
        </a:spcAft>
        <a:buClrTx/>
        <a:buSzPct val="75000"/>
        <a:buFont typeface="Arial" panose="020B0604020202020204" pitchFamily="34" charset="0"/>
        <a:buChar char="•"/>
        <a:tabLst/>
        <a:defRPr sz="1600" b="0" i="0" u="none" strike="noStrike" cap="none" spc="0" baseline="0">
          <a:ln>
            <a:noFill/>
          </a:ln>
          <a:solidFill>
            <a:schemeClr val="tx1"/>
          </a:solidFill>
          <a:uFillTx/>
          <a:latin typeface="+mn-lt"/>
          <a:ea typeface="+mn-ea"/>
          <a:cs typeface="+mn-cs"/>
          <a:sym typeface="Helvetica Light"/>
        </a:defRPr>
      </a:lvl2pPr>
      <a:lvl3pPr marL="285750" marR="0" indent="-285750" algn="l" defTabSz="219075" rtl="0" eaLnBrk="1" latinLnBrk="0" hangingPunct="1">
        <a:lnSpc>
          <a:spcPct val="100000"/>
        </a:lnSpc>
        <a:spcBef>
          <a:spcPts val="788"/>
        </a:spcBef>
        <a:spcAft>
          <a:spcPts val="0"/>
        </a:spcAft>
        <a:buClrTx/>
        <a:buSzPct val="75000"/>
        <a:buFont typeface="Arial" panose="020B0604020202020204" pitchFamily="34" charset="0"/>
        <a:buChar char="•"/>
        <a:tabLst/>
        <a:defRPr sz="1500" b="0" i="0" u="none" strike="noStrike" cap="none" spc="0" baseline="0">
          <a:ln>
            <a:noFill/>
          </a:ln>
          <a:solidFill>
            <a:schemeClr val="tx1"/>
          </a:solidFill>
          <a:uFillTx/>
          <a:latin typeface="+mn-lt"/>
          <a:ea typeface="+mn-ea"/>
          <a:cs typeface="+mn-cs"/>
          <a:sym typeface="Helvetica Light"/>
        </a:defRPr>
      </a:lvl3pPr>
      <a:lvl4pPr marL="286425" marR="0" indent="-285750" algn="l" defTabSz="67500" rtl="0" eaLnBrk="1" latinLnBrk="0" hangingPunct="1">
        <a:lnSpc>
          <a:spcPct val="100000"/>
        </a:lnSpc>
        <a:spcBef>
          <a:spcPts val="788"/>
        </a:spcBef>
        <a:spcAft>
          <a:spcPts val="0"/>
        </a:spcAft>
        <a:buClr>
          <a:schemeClr val="tx1"/>
        </a:buClr>
        <a:buSzPct val="75000"/>
        <a:buFont typeface="Arial" panose="020B0604020202020204" pitchFamily="34" charset="0"/>
        <a:buChar char="•"/>
        <a:tabLst>
          <a:tab pos="67500" algn="l"/>
        </a:tabLst>
        <a:defRPr sz="1500" b="0" i="0" u="none" strike="noStrike" cap="none" spc="0" baseline="0">
          <a:ln>
            <a:noFill/>
          </a:ln>
          <a:solidFill>
            <a:schemeClr val="tx1"/>
          </a:solidFill>
          <a:uFillTx/>
          <a:latin typeface="+mn-lt"/>
          <a:ea typeface="+mn-ea"/>
          <a:cs typeface="+mn-cs"/>
          <a:sym typeface="Helvetica Light"/>
        </a:defRPr>
      </a:lvl4pPr>
      <a:lvl5pPr marL="285750" marR="0" indent="-285750" algn="l" defTabSz="219075" rtl="0" eaLnBrk="1" latinLnBrk="0" hangingPunct="1">
        <a:lnSpc>
          <a:spcPct val="100000"/>
        </a:lnSpc>
        <a:spcBef>
          <a:spcPts val="1575"/>
        </a:spcBef>
        <a:spcAft>
          <a:spcPts val="0"/>
        </a:spcAft>
        <a:buClrTx/>
        <a:buSzPct val="75000"/>
        <a:buFont typeface="Arial" panose="020B0604020202020204" pitchFamily="34" charset="0"/>
        <a:buChar char="•"/>
        <a:tabLst/>
        <a:defRPr sz="1500" b="0" i="0" u="none" strike="noStrike" cap="none" spc="0" baseline="0">
          <a:ln>
            <a:noFill/>
          </a:ln>
          <a:solidFill>
            <a:schemeClr val="tx1"/>
          </a:solidFill>
          <a:uFillTx/>
          <a:latin typeface="+mn-lt"/>
          <a:ea typeface="+mn-ea"/>
          <a:cs typeface="+mn-cs"/>
          <a:sym typeface="Helvetica Light"/>
        </a:defRPr>
      </a:lvl5pPr>
      <a:lvl6pPr marL="540000" marR="0" indent="-180000" algn="l" defTabSz="219075" rtl="0" eaLnBrk="1" latinLnBrk="0" hangingPunct="1">
        <a:lnSpc>
          <a:spcPct val="100000"/>
        </a:lnSpc>
        <a:spcBef>
          <a:spcPts val="0"/>
        </a:spcBef>
        <a:spcAft>
          <a:spcPts val="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6pPr>
      <a:lvl7pPr marL="900000" marR="0" indent="-180000" algn="l" defTabSz="219075" rtl="0" eaLnBrk="1" latinLnBrk="0" hangingPunct="1">
        <a:lnSpc>
          <a:spcPct val="100000"/>
        </a:lnSpc>
        <a:spcBef>
          <a:spcPts val="600"/>
        </a:spcBef>
        <a:spcAft>
          <a:spcPts val="60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7pPr>
      <a:lvl8pPr marL="1260000" marR="0" indent="-180000" algn="l" defTabSz="219075" rtl="0" eaLnBrk="1" latinLnBrk="0" hangingPunct="1">
        <a:lnSpc>
          <a:spcPct val="100000"/>
        </a:lnSpc>
        <a:spcBef>
          <a:spcPts val="600"/>
        </a:spcBef>
        <a:spcAft>
          <a:spcPts val="60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8pPr>
      <a:lvl9pPr marL="1565011" marR="0" indent="-231511" algn="l" defTabSz="219075" rtl="0" eaLnBrk="1" latinLnBrk="0" hangingPunct="1">
        <a:lnSpc>
          <a:spcPct val="100000"/>
        </a:lnSpc>
        <a:spcBef>
          <a:spcPts val="1575"/>
        </a:spcBef>
        <a:spcAft>
          <a:spcPts val="0"/>
        </a:spcAft>
        <a:buClrTx/>
        <a:buSzPct val="75000"/>
        <a:buFontTx/>
        <a:buChar char="•"/>
        <a:tabLst/>
        <a:defRPr sz="19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219075" rtl="0"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extLst>
    <p:ext uri="{27BBF7A9-308A-43DC-89C8-2F10F3537804}">
      <p15:sldGuideLst xmlns:p15="http://schemas.microsoft.com/office/powerpoint/2012/main">
        <p15:guide id="4" pos="332">
          <p15:clr>
            <a:srgbClr val="F26B43"/>
          </p15:clr>
        </p15:guide>
        <p15:guide id="5" pos="423">
          <p15:clr>
            <a:srgbClr val="F26B43"/>
          </p15:clr>
        </p15:guide>
        <p15:guide id="14" pos="14507">
          <p15:clr>
            <a:srgbClr val="F26B43"/>
          </p15:clr>
        </p15:guide>
        <p15:guide id="15" orient="horz" pos="7949">
          <p15:clr>
            <a:srgbClr val="F26B43"/>
          </p15:clr>
        </p15:guide>
        <p15:guide id="16" orient="horz" pos="7518">
          <p15:clr>
            <a:srgbClr val="F26B43"/>
          </p15:clr>
        </p15:guide>
        <p15:guide id="17" orient="horz" pos="1735">
          <p15:clr>
            <a:srgbClr val="F26B43"/>
          </p15:clr>
        </p15:guide>
        <p15:guide id="18" orient="horz" pos="2959">
          <p15:clr>
            <a:srgbClr val="F26B43"/>
          </p15:clr>
        </p15:guide>
        <p15:guide id="19" orient="horz" pos="2506">
          <p15:clr>
            <a:srgbClr val="F26B43"/>
          </p15:clr>
        </p15:guide>
        <p15:guide id="20" pos="4664">
          <p15:clr>
            <a:srgbClr val="F26B43"/>
          </p15:clr>
        </p15:guide>
        <p15:guide id="21" pos="9585">
          <p15:clr>
            <a:srgbClr val="F26B43"/>
          </p15:clr>
        </p15:guide>
        <p15:guide id="22" pos="5231">
          <p15:clr>
            <a:srgbClr val="F26B43"/>
          </p15:clr>
        </p15:guide>
        <p15:guide id="23" pos="10152">
          <p15:clr>
            <a:srgbClr val="F26B43"/>
          </p15:clr>
        </p15:guide>
        <p15:guide id="24" pos="7136">
          <p15:clr>
            <a:srgbClr val="F26B43"/>
          </p15:clr>
        </p15:guide>
        <p15:guide id="25" pos="7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srcRect/>
          <a:stretch>
            <a:fillRect/>
          </a:stretch>
        </a:blipFill>
        <a:effectLst/>
      </p:bgPr>
    </p:bg>
    <p:spTree>
      <p:nvGrpSpPr>
        <p:cNvPr id="1" name=""/>
        <p:cNvGrpSpPr/>
        <p:nvPr/>
      </p:nvGrpSpPr>
      <p:grpSpPr>
        <a:xfrm>
          <a:off x="0" y="0"/>
          <a:ext cx="0" cy="0"/>
          <a:chOff x="0" y="0"/>
          <a:chExt cx="0" cy="0"/>
        </a:xfrm>
      </p:grpSpPr>
      <p:pic>
        <p:nvPicPr>
          <p:cNvPr id="1026" name="Picture 6" descr="MOHC_RGB_transpbackg.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95250" y="88900"/>
            <a:ext cx="1243013" cy="132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9723149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spd="slow"/>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44" y="951552"/>
            <a:ext cx="4181851" cy="1177245"/>
          </a:xfrm>
        </p:spPr>
        <p:txBody>
          <a:bodyPr/>
          <a:lstStyle/>
          <a:p>
            <a:r>
              <a:rPr lang="en-US" dirty="0">
                <a:solidFill>
                  <a:schemeClr val="accent6"/>
                </a:solidFill>
              </a:rPr>
              <a:t>Event Attribution and how to do it</a:t>
            </a:r>
          </a:p>
        </p:txBody>
      </p:sp>
      <p:sp>
        <p:nvSpPr>
          <p:cNvPr id="4" name="Text Placeholder 3"/>
          <p:cNvSpPr>
            <a:spLocks noGrp="1"/>
          </p:cNvSpPr>
          <p:nvPr>
            <p:ph type="body" sz="quarter" idx="10"/>
          </p:nvPr>
        </p:nvSpPr>
        <p:spPr>
          <a:xfrm>
            <a:off x="197644" y="2062779"/>
            <a:ext cx="8438555" cy="611706"/>
          </a:xfrm>
        </p:spPr>
        <p:txBody>
          <a:bodyPr/>
          <a:lstStyle/>
          <a:p>
            <a:r>
              <a:rPr lang="en-US" dirty="0">
                <a:solidFill>
                  <a:schemeClr val="accent6"/>
                </a:solidFill>
              </a:rPr>
              <a:t>Fraser Lott, Peter Stott</a:t>
            </a:r>
          </a:p>
        </p:txBody>
      </p:sp>
      <p:sp>
        <p:nvSpPr>
          <p:cNvPr id="5" name="Rectangle 4"/>
          <p:cNvSpPr/>
          <p:nvPr/>
        </p:nvSpPr>
        <p:spPr>
          <a:xfrm>
            <a:off x="51684" y="4803156"/>
            <a:ext cx="6105276" cy="307777"/>
          </a:xfrm>
          <a:prstGeom prst="rect">
            <a:avLst/>
          </a:prstGeom>
        </p:spPr>
        <p:txBody>
          <a:bodyPr wrap="square">
            <a:spAutoFit/>
          </a:bodyPr>
          <a:lstStyle/>
          <a:p>
            <a:r>
              <a:rPr lang="en-US" dirty="0">
                <a:solidFill>
                  <a:schemeClr val="accent6"/>
                </a:solidFill>
              </a:rPr>
              <a:t>Exeter </a:t>
            </a:r>
            <a:r>
              <a:rPr lang="en-US" dirty="0" err="1">
                <a:solidFill>
                  <a:schemeClr val="accent6"/>
                </a:solidFill>
              </a:rPr>
              <a:t>Maths</a:t>
            </a:r>
            <a:r>
              <a:rPr lang="en-US" dirty="0">
                <a:solidFill>
                  <a:schemeClr val="accent6"/>
                </a:solidFill>
              </a:rPr>
              <a:t> School, 17</a:t>
            </a:r>
            <a:r>
              <a:rPr lang="en-US" baseline="30000" dirty="0">
                <a:solidFill>
                  <a:schemeClr val="accent6"/>
                </a:solidFill>
              </a:rPr>
              <a:t>th</a:t>
            </a:r>
            <a:r>
              <a:rPr lang="en-US" dirty="0">
                <a:solidFill>
                  <a:schemeClr val="accent6"/>
                </a:solidFill>
              </a:rPr>
              <a:t> January 2020</a:t>
            </a:r>
          </a:p>
        </p:txBody>
      </p:sp>
    </p:spTree>
    <p:extLst>
      <p:ext uri="{BB962C8B-B14F-4D97-AF65-F5344CB8AC3E}">
        <p14:creationId xmlns:p14="http://schemas.microsoft.com/office/powerpoint/2010/main" val="236285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A73D-F741-48F3-BA85-0FE2E6B6BE6B}"/>
              </a:ext>
            </a:extLst>
          </p:cNvPr>
          <p:cNvSpPr>
            <a:spLocks noGrp="1"/>
          </p:cNvSpPr>
          <p:nvPr>
            <p:ph type="title"/>
          </p:nvPr>
        </p:nvSpPr>
        <p:spPr>
          <a:xfrm>
            <a:off x="1945677" y="104758"/>
            <a:ext cx="7129571" cy="623248"/>
          </a:xfrm>
        </p:spPr>
        <p:txBody>
          <a:bodyPr/>
          <a:lstStyle/>
          <a:p>
            <a:r>
              <a:rPr lang="en-GB" dirty="0"/>
              <a:t>The Mediterranean, June 2019</a:t>
            </a:r>
          </a:p>
        </p:txBody>
      </p:sp>
      <p:sp>
        <p:nvSpPr>
          <p:cNvPr id="3" name="Footer Placeholder 2">
            <a:extLst>
              <a:ext uri="{FF2B5EF4-FFF2-40B4-BE49-F238E27FC236}">
                <a16:creationId xmlns:a16="http://schemas.microsoft.com/office/drawing/2014/main" id="{B989F480-15D2-4D96-8BA4-40B5FA461B30}"/>
              </a:ext>
            </a:extLst>
          </p:cNvPr>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4" name="Text Placeholder 3">
            <a:extLst>
              <a:ext uri="{FF2B5EF4-FFF2-40B4-BE49-F238E27FC236}">
                <a16:creationId xmlns:a16="http://schemas.microsoft.com/office/drawing/2014/main" id="{7831DCA8-0AFA-485B-B5B4-92744091BB92}"/>
              </a:ext>
            </a:extLst>
          </p:cNvPr>
          <p:cNvSpPr>
            <a:spLocks noGrp="1"/>
          </p:cNvSpPr>
          <p:nvPr>
            <p:ph type="body" sz="quarter" idx="11"/>
          </p:nvPr>
        </p:nvSpPr>
        <p:spPr>
          <a:xfrm>
            <a:off x="4358867" y="972939"/>
            <a:ext cx="4475747" cy="2705100"/>
          </a:xfrm>
        </p:spPr>
        <p:txBody>
          <a:bodyPr/>
          <a:lstStyle/>
          <a:p>
            <a:r>
              <a:rPr lang="en-GB" sz="2400" dirty="0"/>
              <a:t>Last summer, there were two heatwaves in Europe, the first of which broke records all over the south of France.</a:t>
            </a:r>
          </a:p>
          <a:p>
            <a:endParaRPr lang="en-GB" sz="2400" dirty="0"/>
          </a:p>
          <a:p>
            <a:r>
              <a:rPr lang="en-GB" sz="2400" dirty="0"/>
              <a:t>This project will look at how extreme temperatures were around the Mediterranean, and whether we have affected them.</a:t>
            </a:r>
          </a:p>
        </p:txBody>
      </p:sp>
      <p:pic>
        <p:nvPicPr>
          <p:cNvPr id="6" name="Picture 5">
            <a:extLst>
              <a:ext uri="{FF2B5EF4-FFF2-40B4-BE49-F238E27FC236}">
                <a16:creationId xmlns:a16="http://schemas.microsoft.com/office/drawing/2014/main" id="{A90656D0-207B-486E-A806-D44266558E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19" r="13587" b="9210"/>
          <a:stretch/>
        </p:blipFill>
        <p:spPr>
          <a:xfrm>
            <a:off x="261257" y="1103467"/>
            <a:ext cx="3876249" cy="3331029"/>
          </a:xfrm>
          <a:prstGeom prst="rect">
            <a:avLst/>
          </a:prstGeom>
        </p:spPr>
      </p:pic>
    </p:spTree>
    <p:extLst>
      <p:ext uri="{BB962C8B-B14F-4D97-AF65-F5344CB8AC3E}">
        <p14:creationId xmlns:p14="http://schemas.microsoft.com/office/powerpoint/2010/main" val="223860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5A89-B1D2-4E9C-9392-EC6BA02F2F35}"/>
              </a:ext>
            </a:extLst>
          </p:cNvPr>
          <p:cNvSpPr>
            <a:spLocks noGrp="1"/>
          </p:cNvSpPr>
          <p:nvPr>
            <p:ph type="ctrTitle"/>
          </p:nvPr>
        </p:nvSpPr>
        <p:spPr>
          <a:xfrm>
            <a:off x="1863176" y="250302"/>
            <a:ext cx="7173320" cy="504056"/>
          </a:xfrm>
        </p:spPr>
        <p:txBody>
          <a:bodyPr/>
          <a:lstStyle/>
          <a:p>
            <a:r>
              <a:rPr lang="en-GB" dirty="0"/>
              <a:t>What data are you getting?</a:t>
            </a:r>
          </a:p>
        </p:txBody>
      </p:sp>
      <p:sp>
        <p:nvSpPr>
          <p:cNvPr id="4" name="Text Placeholder 3">
            <a:extLst>
              <a:ext uri="{FF2B5EF4-FFF2-40B4-BE49-F238E27FC236}">
                <a16:creationId xmlns:a16="http://schemas.microsoft.com/office/drawing/2014/main" id="{98907C2E-9B4D-4F0B-B0A2-CFF0111E9F3A}"/>
              </a:ext>
            </a:extLst>
          </p:cNvPr>
          <p:cNvSpPr>
            <a:spLocks noGrp="1"/>
          </p:cNvSpPr>
          <p:nvPr>
            <p:ph type="subTitle" idx="1"/>
          </p:nvPr>
        </p:nvSpPr>
        <p:spPr>
          <a:xfrm>
            <a:off x="391886" y="1212734"/>
            <a:ext cx="8644610" cy="504056"/>
          </a:xfrm>
        </p:spPr>
        <p:txBody>
          <a:bodyPr/>
          <a:lstStyle/>
          <a:p>
            <a:pPr>
              <a:spcBef>
                <a:spcPts val="1200"/>
              </a:spcBef>
            </a:pPr>
            <a:r>
              <a:rPr lang="en-GB" sz="2400" dirty="0"/>
              <a:t>Excel files with:</a:t>
            </a:r>
          </a:p>
          <a:p>
            <a:pPr marL="342900" indent="-342900">
              <a:spcBef>
                <a:spcPts val="1200"/>
              </a:spcBef>
              <a:buFont typeface="Arial" panose="020B0604020202020204" pitchFamily="34" charset="0"/>
              <a:buChar char="•"/>
            </a:pPr>
            <a:r>
              <a:rPr lang="en-GB" sz="2400" dirty="0"/>
              <a:t>The observed mean temperature for the region and month of the event you are studying, between 1961 and 1990</a:t>
            </a:r>
          </a:p>
          <a:p>
            <a:pPr marL="342900" indent="-342900">
              <a:spcBef>
                <a:spcPts val="1200"/>
              </a:spcBef>
              <a:buFont typeface="Arial" panose="020B0604020202020204" pitchFamily="34" charset="0"/>
              <a:buChar char="•"/>
            </a:pPr>
            <a:r>
              <a:rPr lang="en-GB" sz="2400" dirty="0"/>
              <a:t>The observed temperature anomaly (the measured difference from the long-term mean) in the event year</a:t>
            </a:r>
          </a:p>
          <a:p>
            <a:pPr marL="342900" indent="-342900">
              <a:spcBef>
                <a:spcPts val="1200"/>
              </a:spcBef>
              <a:buFont typeface="Arial" panose="020B0604020202020204" pitchFamily="34" charset="0"/>
              <a:buChar char="•"/>
            </a:pPr>
            <a:r>
              <a:rPr lang="en-GB" sz="2400" dirty="0"/>
              <a:t>525 simulated real-world temperature anomalies</a:t>
            </a:r>
          </a:p>
          <a:p>
            <a:pPr marL="342900" indent="-342900">
              <a:spcBef>
                <a:spcPts val="1200"/>
              </a:spcBef>
              <a:buFont typeface="Arial" panose="020B0604020202020204" pitchFamily="34" charset="0"/>
              <a:buChar char="•"/>
            </a:pPr>
            <a:r>
              <a:rPr lang="en-GB" sz="2400" dirty="0"/>
              <a:t>525 simulated natural-world temperature anomalies</a:t>
            </a:r>
          </a:p>
        </p:txBody>
      </p:sp>
      <p:sp>
        <p:nvSpPr>
          <p:cNvPr id="3" name="Footer Placeholder 2">
            <a:extLst>
              <a:ext uri="{FF2B5EF4-FFF2-40B4-BE49-F238E27FC236}">
                <a16:creationId xmlns:a16="http://schemas.microsoft.com/office/drawing/2014/main" id="{04759DA6-D23D-491A-9C38-AE873E08D880}"/>
              </a:ext>
            </a:extLst>
          </p:cNvPr>
          <p:cNvSpPr>
            <a:spLocks noGrp="1"/>
          </p:cNvSpPr>
          <p:nvPr>
            <p:ph type="ftr" sz="quarter" idx="4294967295"/>
          </p:nvPr>
        </p:nvSpPr>
        <p:spPr>
          <a:xfrm>
            <a:off x="0" y="4732338"/>
            <a:ext cx="9144000" cy="411162"/>
          </a:xfrm>
        </p:spPr>
        <p:txBody>
          <a:bodyPr/>
          <a:lstStyle/>
          <a:p>
            <a:r>
              <a:rPr lang="en-GB" kern="0" dirty="0">
                <a:solidFill>
                  <a:srgbClr val="2A2A2A"/>
                </a:solidFill>
                <a:sym typeface="Helvetica Light"/>
              </a:rPr>
              <a:t>www.metoffice.gov.uk																									                       © Crown Copyright 2020, Met Office</a:t>
            </a:r>
          </a:p>
        </p:txBody>
      </p:sp>
    </p:spTree>
    <p:extLst>
      <p:ext uri="{BB962C8B-B14F-4D97-AF65-F5344CB8AC3E}">
        <p14:creationId xmlns:p14="http://schemas.microsoft.com/office/powerpoint/2010/main" val="163507730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02" y="561710"/>
            <a:ext cx="8981494" cy="623248"/>
          </a:xfrm>
        </p:spPr>
        <p:txBody>
          <a:bodyPr/>
          <a:lstStyle/>
          <a:p>
            <a:pPr algn="ctr"/>
            <a:r>
              <a:rPr lang="en-GB" dirty="0"/>
              <a:t>Summary</a:t>
            </a:r>
          </a:p>
        </p:txBody>
      </p:sp>
      <p:sp>
        <p:nvSpPr>
          <p:cNvPr id="3" name="Subtitle 2"/>
          <p:cNvSpPr>
            <a:spLocks noGrp="1"/>
          </p:cNvSpPr>
          <p:nvPr>
            <p:ph type="subTitle" idx="1"/>
          </p:nvPr>
        </p:nvSpPr>
        <p:spPr>
          <a:xfrm>
            <a:off x="1193412" y="1482010"/>
            <a:ext cx="7359322" cy="3193118"/>
          </a:xfrm>
        </p:spPr>
        <p:txBody>
          <a:bodyPr/>
          <a:lstStyle/>
          <a:p>
            <a:pPr>
              <a:spcAft>
                <a:spcPts val="1200"/>
              </a:spcAft>
            </a:pPr>
            <a:r>
              <a:rPr lang="en-GB" sz="2400" dirty="0"/>
              <a:t>We can look at simulations of extreme weather events to see whether they get more or less likely with climate change.</a:t>
            </a:r>
          </a:p>
          <a:p>
            <a:pPr>
              <a:spcAft>
                <a:spcPts val="1200"/>
              </a:spcAft>
            </a:pPr>
            <a:r>
              <a:rPr lang="en-GB" sz="2400" dirty="0"/>
              <a:t>Plot histograms of the data we’ve given you and work out the probabilities in the real and natural worlds.</a:t>
            </a:r>
          </a:p>
          <a:p>
            <a:pPr>
              <a:spcAft>
                <a:spcPts val="1200"/>
              </a:spcAft>
            </a:pPr>
            <a:r>
              <a:rPr lang="en-GB" sz="2400" dirty="0"/>
              <a:t>If you need more data, just ask!</a:t>
            </a:r>
          </a:p>
        </p:txBody>
      </p:sp>
    </p:spTree>
    <p:extLst>
      <p:ext uri="{BB962C8B-B14F-4D97-AF65-F5344CB8AC3E}">
        <p14:creationId xmlns:p14="http://schemas.microsoft.com/office/powerpoint/2010/main" val="223426927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 for listening.</a:t>
            </a:r>
            <a:br>
              <a:rPr lang="en-US" dirty="0"/>
            </a:br>
            <a:r>
              <a:rPr lang="en-US" dirty="0"/>
              <a:t>Any questions?</a:t>
            </a:r>
          </a:p>
        </p:txBody>
      </p:sp>
    </p:spTree>
    <p:extLst>
      <p:ext uri="{BB962C8B-B14F-4D97-AF65-F5344CB8AC3E}">
        <p14:creationId xmlns:p14="http://schemas.microsoft.com/office/powerpoint/2010/main" val="402314900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946" y="986993"/>
            <a:ext cx="6208297" cy="3492167"/>
          </a:xfrm>
          <a:prstGeom prst="rect">
            <a:avLst/>
          </a:prstGeom>
        </p:spPr>
      </p:pic>
      <p:sp>
        <p:nvSpPr>
          <p:cNvPr id="3" name="Footer Placeholder 2"/>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5" name="Title 1"/>
          <p:cNvSpPr>
            <a:spLocks noGrp="1"/>
          </p:cNvSpPr>
          <p:nvPr>
            <p:ph type="title"/>
          </p:nvPr>
        </p:nvSpPr>
        <p:spPr>
          <a:xfrm>
            <a:off x="1866023" y="109340"/>
            <a:ext cx="8437500" cy="623248"/>
          </a:xfrm>
        </p:spPr>
        <p:txBody>
          <a:bodyPr/>
          <a:lstStyle/>
          <a:p>
            <a:r>
              <a:rPr lang="en-GB" dirty="0"/>
              <a:t>Was this event climate change?</a:t>
            </a:r>
          </a:p>
        </p:txBody>
      </p:sp>
      <p:sp>
        <p:nvSpPr>
          <p:cNvPr id="6" name="Subtitle 2"/>
          <p:cNvSpPr>
            <a:spLocks noGrp="1"/>
          </p:cNvSpPr>
          <p:nvPr>
            <p:ph type="body" sz="quarter" idx="11"/>
          </p:nvPr>
        </p:nvSpPr>
        <p:spPr>
          <a:xfrm>
            <a:off x="237750" y="936264"/>
            <a:ext cx="2264818" cy="2689753"/>
          </a:xfrm>
        </p:spPr>
        <p:txBody>
          <a:bodyPr/>
          <a:lstStyle/>
          <a:p>
            <a:r>
              <a:rPr lang="en-GB" sz="1800" dirty="0"/>
              <a:t>The press didn’t know that we hadn’t yet invented what they were asking for. Until 2003, we usually replied, “Climate change can’t be seen in individual events.” There are still some who say all/no events are caused by climate change…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946" y="986993"/>
            <a:ext cx="6208298" cy="34921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6946" y="983889"/>
            <a:ext cx="6208297" cy="3495271"/>
          </a:xfrm>
          <a:prstGeom prst="rect">
            <a:avLst/>
          </a:prstGeom>
        </p:spPr>
      </p:pic>
    </p:spTree>
    <p:extLst>
      <p:ext uri="{BB962C8B-B14F-4D97-AF65-F5344CB8AC3E}">
        <p14:creationId xmlns:p14="http://schemas.microsoft.com/office/powerpoint/2010/main" val="387231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5" name="Title 1"/>
          <p:cNvSpPr>
            <a:spLocks noGrp="1"/>
          </p:cNvSpPr>
          <p:nvPr>
            <p:ph type="title"/>
          </p:nvPr>
        </p:nvSpPr>
        <p:spPr>
          <a:xfrm>
            <a:off x="1727200" y="117362"/>
            <a:ext cx="8437500" cy="623248"/>
          </a:xfrm>
        </p:spPr>
        <p:txBody>
          <a:bodyPr/>
          <a:lstStyle/>
          <a:p>
            <a:r>
              <a:rPr lang="en-GB" dirty="0"/>
              <a:t>Who can I sue?</a:t>
            </a:r>
          </a:p>
        </p:txBody>
      </p:sp>
      <p:sp>
        <p:nvSpPr>
          <p:cNvPr id="6" name="Subtitle 2"/>
          <p:cNvSpPr txBox="1">
            <a:spLocks/>
          </p:cNvSpPr>
          <p:nvPr/>
        </p:nvSpPr>
        <p:spPr>
          <a:xfrm>
            <a:off x="443830" y="827839"/>
            <a:ext cx="8202863" cy="503238"/>
          </a:xfrm>
          <a:prstGeom prst="rect">
            <a:avLst/>
          </a:prstGeom>
        </p:spPr>
        <p:txBody>
          <a:bodyPr vert="horz" lIns="68580" tIns="34290" rIns="68580" bIns="34290" rtlCol="0">
            <a:noAutofit/>
          </a:bodyPr>
          <a:lstStyle>
            <a:lvl1pPr marL="0" marR="0" indent="0" algn="l" defTabSz="219075" rtl="0" eaLnBrk="1" latinLnBrk="0" hangingPunct="1">
              <a:lnSpc>
                <a:spcPct val="100000"/>
              </a:lnSpc>
              <a:spcBef>
                <a:spcPts val="788"/>
              </a:spcBef>
              <a:spcAft>
                <a:spcPts val="0"/>
              </a:spcAft>
              <a:buClrTx/>
              <a:buSzPct val="75000"/>
              <a:buFontTx/>
              <a:buNone/>
              <a:tabLst/>
              <a:defRPr sz="1500" b="0" i="0" u="none" strike="noStrike" cap="none" spc="0" baseline="0">
                <a:ln>
                  <a:noFill/>
                </a:ln>
                <a:solidFill>
                  <a:schemeClr val="tx1"/>
                </a:solidFill>
                <a:uFillTx/>
                <a:latin typeface="+mj-lt"/>
                <a:ea typeface="+mn-ea"/>
                <a:cs typeface="+mn-cs"/>
                <a:sym typeface="Helvetica Light"/>
              </a:defRPr>
            </a:lvl1pPr>
            <a:lvl2pPr marL="180000" marR="0" indent="-180000" algn="l" defTabSz="219075" rtl="0" eaLnBrk="1" latinLnBrk="0" hangingPunct="1">
              <a:lnSpc>
                <a:spcPct val="100000"/>
              </a:lnSpc>
              <a:spcBef>
                <a:spcPts val="600"/>
              </a:spcBef>
              <a:spcAft>
                <a:spcPts val="600"/>
              </a:spcAft>
              <a:buClrTx/>
              <a:buSzPct val="75000"/>
              <a:buFont typeface="Arial" panose="020B0604020202020204" pitchFamily="34" charset="0"/>
              <a:buChar char="•"/>
              <a:tabLst/>
              <a:defRPr sz="1600" b="0" i="0" u="none" strike="noStrike" cap="none" spc="0" baseline="0">
                <a:ln>
                  <a:noFill/>
                </a:ln>
                <a:solidFill>
                  <a:schemeClr val="tx1"/>
                </a:solidFill>
                <a:uFillTx/>
                <a:latin typeface="+mn-lt"/>
                <a:ea typeface="+mn-ea"/>
                <a:cs typeface="+mn-cs"/>
                <a:sym typeface="Helvetica Light"/>
              </a:defRPr>
            </a:lvl2pPr>
            <a:lvl3pPr marL="285750" marR="0" indent="-285750" algn="l" defTabSz="219075" rtl="0" eaLnBrk="1" latinLnBrk="0" hangingPunct="1">
              <a:lnSpc>
                <a:spcPct val="100000"/>
              </a:lnSpc>
              <a:spcBef>
                <a:spcPts val="788"/>
              </a:spcBef>
              <a:spcAft>
                <a:spcPts val="0"/>
              </a:spcAft>
              <a:buClrTx/>
              <a:buSzPct val="75000"/>
              <a:buFont typeface="Arial" panose="020B0604020202020204" pitchFamily="34" charset="0"/>
              <a:buChar char="•"/>
              <a:tabLst/>
              <a:defRPr sz="1500" b="0" i="0" u="none" strike="noStrike" cap="none" spc="0" baseline="0">
                <a:ln>
                  <a:noFill/>
                </a:ln>
                <a:solidFill>
                  <a:schemeClr val="tx1"/>
                </a:solidFill>
                <a:uFillTx/>
                <a:latin typeface="+mn-lt"/>
                <a:ea typeface="+mn-ea"/>
                <a:cs typeface="+mn-cs"/>
                <a:sym typeface="Helvetica Light"/>
              </a:defRPr>
            </a:lvl3pPr>
            <a:lvl4pPr marL="286425" marR="0" indent="-285750" algn="l" defTabSz="67500" rtl="0" eaLnBrk="1" latinLnBrk="0" hangingPunct="1">
              <a:lnSpc>
                <a:spcPct val="100000"/>
              </a:lnSpc>
              <a:spcBef>
                <a:spcPts val="788"/>
              </a:spcBef>
              <a:spcAft>
                <a:spcPts val="0"/>
              </a:spcAft>
              <a:buClr>
                <a:schemeClr val="tx1"/>
              </a:buClr>
              <a:buSzPct val="75000"/>
              <a:buFont typeface="Arial" panose="020B0604020202020204" pitchFamily="34" charset="0"/>
              <a:buChar char="•"/>
              <a:tabLst>
                <a:tab pos="67500" algn="l"/>
              </a:tabLst>
              <a:defRPr sz="1500" b="0" i="0" u="none" strike="noStrike" cap="none" spc="0" baseline="0">
                <a:ln>
                  <a:noFill/>
                </a:ln>
                <a:solidFill>
                  <a:schemeClr val="tx1"/>
                </a:solidFill>
                <a:uFillTx/>
                <a:latin typeface="+mn-lt"/>
                <a:ea typeface="+mn-ea"/>
                <a:cs typeface="+mn-cs"/>
                <a:sym typeface="Helvetica Light"/>
              </a:defRPr>
            </a:lvl4pPr>
            <a:lvl5pPr marL="285750" marR="0" indent="-285750" algn="l" defTabSz="219075" rtl="0" eaLnBrk="1" latinLnBrk="0" hangingPunct="1">
              <a:lnSpc>
                <a:spcPct val="100000"/>
              </a:lnSpc>
              <a:spcBef>
                <a:spcPts val="1575"/>
              </a:spcBef>
              <a:spcAft>
                <a:spcPts val="0"/>
              </a:spcAft>
              <a:buClrTx/>
              <a:buSzPct val="75000"/>
              <a:buFont typeface="Arial" panose="020B0604020202020204" pitchFamily="34" charset="0"/>
              <a:buChar char="•"/>
              <a:tabLst/>
              <a:defRPr sz="1500" b="0" i="0" u="none" strike="noStrike" cap="none" spc="0" baseline="0">
                <a:ln>
                  <a:noFill/>
                </a:ln>
                <a:solidFill>
                  <a:schemeClr val="tx1"/>
                </a:solidFill>
                <a:uFillTx/>
                <a:latin typeface="+mn-lt"/>
                <a:ea typeface="+mn-ea"/>
                <a:cs typeface="+mn-cs"/>
                <a:sym typeface="Helvetica Light"/>
              </a:defRPr>
            </a:lvl5pPr>
            <a:lvl6pPr marL="540000" marR="0" indent="-180000" algn="l" defTabSz="219075" rtl="0" eaLnBrk="1" latinLnBrk="0" hangingPunct="1">
              <a:lnSpc>
                <a:spcPct val="100000"/>
              </a:lnSpc>
              <a:spcBef>
                <a:spcPts val="0"/>
              </a:spcBef>
              <a:spcAft>
                <a:spcPts val="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6pPr>
            <a:lvl7pPr marL="900000" marR="0" indent="-180000" algn="l" defTabSz="219075" rtl="0" eaLnBrk="1" latinLnBrk="0" hangingPunct="1">
              <a:lnSpc>
                <a:spcPct val="100000"/>
              </a:lnSpc>
              <a:spcBef>
                <a:spcPts val="600"/>
              </a:spcBef>
              <a:spcAft>
                <a:spcPts val="60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7pPr>
            <a:lvl8pPr marL="1260000" marR="0" indent="-180000" algn="l" defTabSz="219075" rtl="0" eaLnBrk="1" latinLnBrk="0" hangingPunct="1">
              <a:lnSpc>
                <a:spcPct val="100000"/>
              </a:lnSpc>
              <a:spcBef>
                <a:spcPts val="600"/>
              </a:spcBef>
              <a:spcAft>
                <a:spcPts val="600"/>
              </a:spcAft>
              <a:buClrTx/>
              <a:buSzPct val="75000"/>
              <a:buFontTx/>
              <a:buChar char="•"/>
              <a:tabLst/>
              <a:defRPr sz="1600" b="0" i="0" u="none" strike="noStrike" cap="none" spc="0" baseline="0">
                <a:ln>
                  <a:noFill/>
                </a:ln>
                <a:solidFill>
                  <a:srgbClr val="000000"/>
                </a:solidFill>
                <a:uFillTx/>
                <a:latin typeface="+mn-lt"/>
                <a:ea typeface="+mn-ea"/>
                <a:cs typeface="+mn-cs"/>
                <a:sym typeface="Helvetica Light"/>
              </a:defRPr>
            </a:lvl8pPr>
            <a:lvl9pPr marL="1565011" marR="0" indent="-231511" algn="l" defTabSz="219075" rtl="0" eaLnBrk="1" latinLnBrk="0" hangingPunct="1">
              <a:lnSpc>
                <a:spcPct val="100000"/>
              </a:lnSpc>
              <a:spcBef>
                <a:spcPts val="1575"/>
              </a:spcBef>
              <a:spcAft>
                <a:spcPts val="0"/>
              </a:spcAft>
              <a:buClrTx/>
              <a:buSzPct val="75000"/>
              <a:buFontTx/>
              <a:buChar char="•"/>
              <a:tabLst/>
              <a:defRPr sz="1900" b="0" i="0" u="none" strike="noStrike" cap="none" spc="0" baseline="0">
                <a:ln>
                  <a:noFill/>
                </a:ln>
                <a:solidFill>
                  <a:srgbClr val="000000"/>
                </a:solidFill>
                <a:uFillTx/>
                <a:latin typeface="+mn-lt"/>
                <a:ea typeface="+mn-ea"/>
                <a:cs typeface="+mn-cs"/>
                <a:sym typeface="Helvetica Light"/>
              </a:defRPr>
            </a:lvl9pPr>
          </a:lstStyle>
          <a:p>
            <a:pPr algn="r"/>
            <a:r>
              <a:rPr lang="en-GB" kern="0" dirty="0"/>
              <a:t>…in which Myles Allen’s house almost gets flooded, so he invents event attribution</a:t>
            </a:r>
          </a:p>
          <a:p>
            <a:pPr algn="r"/>
            <a:r>
              <a:rPr lang="en-GB" kern="0" dirty="0"/>
              <a:t>(Allen 2003, </a:t>
            </a:r>
            <a:r>
              <a:rPr lang="en-GB" altLang="en-US" sz="1400" kern="0" dirty="0">
                <a:solidFill>
                  <a:srgbClr val="000000"/>
                </a:solidFill>
              </a:rPr>
              <a:t>Nature 421 p891-892) </a:t>
            </a:r>
            <a:r>
              <a:rPr lang="en-GB" kern="0" dirty="0"/>
              <a:t>…</a:t>
            </a:r>
          </a:p>
        </p:txBody>
      </p:sp>
      <p:sp>
        <p:nvSpPr>
          <p:cNvPr id="10" name="Rectangle 3"/>
          <p:cNvSpPr txBox="1">
            <a:spLocks noChangeArrowheads="1"/>
          </p:cNvSpPr>
          <p:nvPr/>
        </p:nvSpPr>
        <p:spPr bwMode="auto">
          <a:xfrm>
            <a:off x="5575789" y="1678700"/>
            <a:ext cx="2604525" cy="419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1938" indent="-261938" algn="l" rtl="0" fontAlgn="base">
              <a:lnSpc>
                <a:spcPct val="90000"/>
              </a:lnSpc>
              <a:spcBef>
                <a:spcPct val="35000"/>
              </a:spcBef>
              <a:spcAft>
                <a:spcPct val="35000"/>
              </a:spcAft>
              <a:buChar char="•"/>
              <a:defRPr sz="2400" kern="1200">
                <a:solidFill>
                  <a:srgbClr val="000000"/>
                </a:solidFill>
                <a:latin typeface="+mn-lt"/>
                <a:ea typeface="+mn-ea"/>
                <a:cs typeface="+mn-cs"/>
              </a:defRPr>
            </a:lvl1pPr>
            <a:lvl2pPr marL="623888" indent="-182563" algn="l" rtl="0" fontAlgn="base">
              <a:lnSpc>
                <a:spcPct val="90000"/>
              </a:lnSpc>
              <a:spcBef>
                <a:spcPct val="35000"/>
              </a:spcBef>
              <a:spcAft>
                <a:spcPct val="35000"/>
              </a:spcAft>
              <a:buChar char="•"/>
              <a:defRPr sz="2000" kern="1200">
                <a:solidFill>
                  <a:srgbClr val="000000"/>
                </a:solidFill>
                <a:latin typeface="+mn-lt"/>
                <a:ea typeface="+mn-ea"/>
                <a:cs typeface="+mn-cs"/>
              </a:defRPr>
            </a:lvl2pPr>
            <a:lvl3pPr marL="987425" indent="-184150" algn="l" rtl="0" fontAlgn="base">
              <a:lnSpc>
                <a:spcPct val="90000"/>
              </a:lnSpc>
              <a:spcBef>
                <a:spcPct val="35000"/>
              </a:spcBef>
              <a:spcAft>
                <a:spcPct val="35000"/>
              </a:spcAft>
              <a:buChar char="•"/>
              <a:defRPr sz="2000" kern="1200">
                <a:solidFill>
                  <a:srgbClr val="000000"/>
                </a:solidFill>
                <a:latin typeface="+mn-lt"/>
                <a:ea typeface="+mn-ea"/>
                <a:cs typeface="+mn-cs"/>
              </a:defRPr>
            </a:lvl3pPr>
            <a:lvl4pPr marL="1349375" indent="-182563" algn="l" rtl="0" fontAlgn="base">
              <a:lnSpc>
                <a:spcPct val="90000"/>
              </a:lnSpc>
              <a:spcBef>
                <a:spcPct val="35000"/>
              </a:spcBef>
              <a:spcAft>
                <a:spcPct val="35000"/>
              </a:spcAft>
              <a:buChar char="•"/>
              <a:defRPr sz="2000" kern="1200">
                <a:solidFill>
                  <a:srgbClr val="000000"/>
                </a:solidFill>
                <a:latin typeface="+mn-lt"/>
                <a:ea typeface="+mn-ea"/>
                <a:cs typeface="+mn-cs"/>
              </a:defRPr>
            </a:lvl4pPr>
            <a:lvl5pPr marL="1698625" indent="-169863" algn="l" rtl="0" fontAlgn="base">
              <a:lnSpc>
                <a:spcPct val="90000"/>
              </a:lnSpc>
              <a:spcBef>
                <a:spcPct val="35000"/>
              </a:spcBef>
              <a:spcAft>
                <a:spcPct val="35000"/>
              </a:spcAft>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1938" marR="0" lvl="0" indent="-261938" algn="l" defTabSz="914400" rtl="0" eaLnBrk="1" fontAlgn="base" latinLnBrk="0" hangingPunct="1">
              <a:lnSpc>
                <a:spcPct val="90000"/>
              </a:lnSpc>
              <a:spcBef>
                <a:spcPct val="35000"/>
              </a:spcBef>
              <a:spcAft>
                <a:spcPct val="35000"/>
              </a:spcAft>
              <a:buClrTx/>
              <a:buSzTx/>
              <a:buFontTx/>
              <a:buChar char="•"/>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It is often assumed that individual weather events cannot be ascribed to climate change</a:t>
            </a:r>
          </a:p>
          <a:p>
            <a:pPr marL="261938" marR="0" lvl="0" indent="-261938" algn="l" defTabSz="914400" rtl="0" eaLnBrk="1" fontAlgn="base" latinLnBrk="0" hangingPunct="1">
              <a:lnSpc>
                <a:spcPct val="90000"/>
              </a:lnSpc>
              <a:spcBef>
                <a:spcPct val="35000"/>
              </a:spcBef>
              <a:spcAft>
                <a:spcPct val="35000"/>
              </a:spcAft>
              <a:buClrTx/>
              <a:buSzTx/>
              <a:buFontTx/>
              <a:buChar char="•"/>
              <a:tabLst/>
              <a:defRPr/>
            </a:pPr>
            <a:r>
              <a:rPr kumimoji="0" lang="en-GB" altLang="en-US" sz="1800" b="0" i="0" u="none" strike="noStrike" kern="1200" cap="none" spc="0" normalizeH="0" baseline="0" noProof="0" dirty="0">
                <a:ln>
                  <a:noFill/>
                </a:ln>
                <a:solidFill>
                  <a:srgbClr val="000000"/>
                </a:solidFill>
                <a:effectLst/>
                <a:uLnTx/>
                <a:uFillTx/>
                <a:latin typeface="Arial"/>
                <a:ea typeface="+mn-ea"/>
                <a:cs typeface="+mn-cs"/>
              </a:rPr>
              <a:t>However, climate change may change the probability of that event having taken place</a:t>
            </a:r>
          </a:p>
        </p:txBody>
      </p:sp>
      <p:pic>
        <p:nvPicPr>
          <p:cNvPr id="11" name="Picture 4" descr="fl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77" y="1273909"/>
            <a:ext cx="5075070" cy="319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52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DF913E-07A3-43A9-B025-E7DCB2D10FD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1"/>
            <a:ext cx="9140017" cy="2571750"/>
          </a:xfrm>
          <a:prstGeom prst="rect">
            <a:avLst/>
          </a:prstGeom>
        </p:spPr>
      </p:pic>
      <p:sp>
        <p:nvSpPr>
          <p:cNvPr id="2" name="Title 1">
            <a:extLst>
              <a:ext uri="{FF2B5EF4-FFF2-40B4-BE49-F238E27FC236}">
                <a16:creationId xmlns:a16="http://schemas.microsoft.com/office/drawing/2014/main" id="{FDD2A73D-F741-48F3-BA85-0FE2E6B6BE6B}"/>
              </a:ext>
            </a:extLst>
          </p:cNvPr>
          <p:cNvSpPr>
            <a:spLocks noGrp="1"/>
          </p:cNvSpPr>
          <p:nvPr>
            <p:ph type="title"/>
          </p:nvPr>
        </p:nvSpPr>
        <p:spPr>
          <a:xfrm>
            <a:off x="1691389" y="84896"/>
            <a:ext cx="6765093" cy="623248"/>
          </a:xfrm>
        </p:spPr>
        <p:txBody>
          <a:bodyPr/>
          <a:lstStyle/>
          <a:p>
            <a:r>
              <a:rPr lang="en-GB" dirty="0">
                <a:solidFill>
                  <a:schemeClr val="accent6"/>
                </a:solidFill>
              </a:rPr>
              <a:t>Butterflies and Hurricanes</a:t>
            </a:r>
          </a:p>
        </p:txBody>
      </p:sp>
      <p:sp>
        <p:nvSpPr>
          <p:cNvPr id="3" name="Footer Placeholder 2">
            <a:extLst>
              <a:ext uri="{FF2B5EF4-FFF2-40B4-BE49-F238E27FC236}">
                <a16:creationId xmlns:a16="http://schemas.microsoft.com/office/drawing/2014/main" id="{B989F480-15D2-4D96-8BA4-40B5FA461B30}"/>
              </a:ext>
            </a:extLst>
          </p:cNvPr>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4" name="Text Placeholder 3">
            <a:extLst>
              <a:ext uri="{FF2B5EF4-FFF2-40B4-BE49-F238E27FC236}">
                <a16:creationId xmlns:a16="http://schemas.microsoft.com/office/drawing/2014/main" id="{7831DCA8-0AFA-485B-B5B4-92744091BB92}"/>
              </a:ext>
            </a:extLst>
          </p:cNvPr>
          <p:cNvSpPr>
            <a:spLocks noGrp="1"/>
          </p:cNvSpPr>
          <p:nvPr>
            <p:ph type="body" sz="quarter" idx="11"/>
          </p:nvPr>
        </p:nvSpPr>
        <p:spPr>
          <a:xfrm>
            <a:off x="204520" y="1959788"/>
            <a:ext cx="8499468" cy="2705100"/>
          </a:xfrm>
        </p:spPr>
        <p:txBody>
          <a:bodyPr/>
          <a:lstStyle/>
          <a:p>
            <a:endParaRPr lang="en-GB" sz="2000" dirty="0"/>
          </a:p>
          <a:p>
            <a:endParaRPr lang="en-GB" sz="2000" dirty="0"/>
          </a:p>
          <a:p>
            <a:r>
              <a:rPr lang="en-GB" sz="2000" dirty="0"/>
              <a:t>There are some equations which, when you change one variable by a tiny amount, give a vastly different answer. The name for this branch of mathematics is Chaos.</a:t>
            </a:r>
          </a:p>
          <a:p>
            <a:r>
              <a:rPr lang="en-GB" sz="2000" dirty="0"/>
              <a:t>The physics behind the weather is chaotic. It’s said that if a butterfly flaps its wings in West Africa, it can cause a hurricane off the coast of Florida.</a:t>
            </a:r>
          </a:p>
        </p:txBody>
      </p:sp>
      <p:sp>
        <p:nvSpPr>
          <p:cNvPr id="7" name="TextBox 6">
            <a:extLst>
              <a:ext uri="{FF2B5EF4-FFF2-40B4-BE49-F238E27FC236}">
                <a16:creationId xmlns:a16="http://schemas.microsoft.com/office/drawing/2014/main" id="{D20848C9-1B25-4C03-A8A3-6E3BCC0E55DD}"/>
              </a:ext>
            </a:extLst>
          </p:cNvPr>
          <p:cNvSpPr txBox="1"/>
          <p:nvPr/>
        </p:nvSpPr>
        <p:spPr>
          <a:xfrm>
            <a:off x="8559731" y="0"/>
            <a:ext cx="580286" cy="328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200" b="0" i="0" u="none" strike="noStrike" cap="none" spc="0" normalizeH="0" baseline="0" dirty="0">
                <a:ln>
                  <a:noFill/>
                </a:ln>
                <a:solidFill>
                  <a:schemeClr val="bg2">
                    <a:lumMod val="50000"/>
                  </a:schemeClr>
                </a:solidFill>
                <a:effectLst/>
                <a:uFillTx/>
                <a:latin typeface="+mn-lt"/>
                <a:ea typeface="+mn-ea"/>
                <a:cs typeface="+mn-cs"/>
                <a:sym typeface="Helvetica Light"/>
              </a:rPr>
              <a:t>NOAA</a:t>
            </a:r>
          </a:p>
        </p:txBody>
      </p:sp>
    </p:spTree>
    <p:extLst>
      <p:ext uri="{BB962C8B-B14F-4D97-AF65-F5344CB8AC3E}">
        <p14:creationId xmlns:p14="http://schemas.microsoft.com/office/powerpoint/2010/main" val="88421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5" name="Title 1"/>
          <p:cNvSpPr>
            <a:spLocks noGrp="1"/>
          </p:cNvSpPr>
          <p:nvPr>
            <p:ph type="title"/>
          </p:nvPr>
        </p:nvSpPr>
        <p:spPr>
          <a:xfrm>
            <a:off x="1859467" y="85626"/>
            <a:ext cx="8437500" cy="623248"/>
          </a:xfrm>
        </p:spPr>
        <p:txBody>
          <a:bodyPr/>
          <a:lstStyle/>
          <a:p>
            <a:r>
              <a:rPr lang="en-GB" dirty="0"/>
              <a:t>A range of weather</a:t>
            </a:r>
          </a:p>
        </p:txBody>
      </p:sp>
      <p:sp>
        <p:nvSpPr>
          <p:cNvPr id="6" name="Text Box 10"/>
          <p:cNvSpPr txBox="1">
            <a:spLocks noChangeArrowheads="1"/>
          </p:cNvSpPr>
          <p:nvPr/>
        </p:nvSpPr>
        <p:spPr bwMode="auto">
          <a:xfrm>
            <a:off x="5189347" y="1036863"/>
            <a:ext cx="3432139" cy="32870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lnSpc>
                <a:spcPct val="85000"/>
              </a:lnSpc>
              <a:spcBef>
                <a:spcPct val="50000"/>
              </a:spcBef>
              <a:spcAft>
                <a:spcPct val="0"/>
              </a:spcAft>
            </a:pPr>
            <a:r>
              <a:rPr lang="en-GB" altLang="en-US" sz="2400" dirty="0">
                <a:solidFill>
                  <a:srgbClr val="000000"/>
                </a:solidFill>
                <a:ea typeface="ＭＳ Ｐゴシック" panose="020B0600070205080204" pitchFamily="34" charset="-128"/>
              </a:rPr>
              <a:t>The climate is the range of weather that chaos can produce.</a:t>
            </a:r>
          </a:p>
          <a:p>
            <a:pPr defTabSz="914400" fontAlgn="base">
              <a:lnSpc>
                <a:spcPct val="85000"/>
              </a:lnSpc>
              <a:spcBef>
                <a:spcPct val="50000"/>
              </a:spcBef>
              <a:spcAft>
                <a:spcPct val="0"/>
              </a:spcAft>
            </a:pPr>
            <a:r>
              <a:rPr lang="en-GB" altLang="en-US" sz="2400" dirty="0">
                <a:solidFill>
                  <a:srgbClr val="000000"/>
                </a:solidFill>
                <a:ea typeface="ＭＳ Ｐゴシック" panose="020B0600070205080204" pitchFamily="34" charset="-128"/>
              </a:rPr>
              <a:t>Some of that weather will be as bad or worse than what we observed.</a:t>
            </a:r>
          </a:p>
          <a:p>
            <a:pPr defTabSz="914400" fontAlgn="base">
              <a:lnSpc>
                <a:spcPct val="85000"/>
              </a:lnSpc>
              <a:spcBef>
                <a:spcPct val="50000"/>
              </a:spcBef>
              <a:spcAft>
                <a:spcPct val="0"/>
              </a:spcAft>
            </a:pPr>
            <a:r>
              <a:rPr lang="en-GB" altLang="en-US" sz="2400" dirty="0">
                <a:solidFill>
                  <a:srgbClr val="000000"/>
                </a:solidFill>
                <a:ea typeface="ＭＳ Ｐゴシック" panose="020B0600070205080204" pitchFamily="34" charset="-128"/>
              </a:rPr>
              <a:t>By plotting a histogram, we can see how probable that would be.</a:t>
            </a:r>
          </a:p>
        </p:txBody>
      </p:sp>
      <p:pic>
        <p:nvPicPr>
          <p:cNvPr id="8" name="Picture 1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0825" y="1296778"/>
            <a:ext cx="4465638" cy="31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2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5" name="Title 1"/>
          <p:cNvSpPr>
            <a:spLocks noGrp="1"/>
          </p:cNvSpPr>
          <p:nvPr>
            <p:ph type="title"/>
          </p:nvPr>
        </p:nvSpPr>
        <p:spPr>
          <a:xfrm>
            <a:off x="1859467" y="85626"/>
            <a:ext cx="8437500" cy="623248"/>
          </a:xfrm>
        </p:spPr>
        <p:txBody>
          <a:bodyPr/>
          <a:lstStyle/>
          <a:p>
            <a:r>
              <a:rPr lang="en-GB" dirty="0"/>
              <a:t>How do we define an event?</a:t>
            </a:r>
          </a:p>
        </p:txBody>
      </p:sp>
      <p:sp>
        <p:nvSpPr>
          <p:cNvPr id="6" name="Text Box 10"/>
          <p:cNvSpPr txBox="1">
            <a:spLocks noChangeArrowheads="1"/>
          </p:cNvSpPr>
          <p:nvPr/>
        </p:nvSpPr>
        <p:spPr bwMode="auto">
          <a:xfrm>
            <a:off x="5189347" y="961236"/>
            <a:ext cx="3542142" cy="34163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lnSpc>
                <a:spcPct val="85000"/>
              </a:lnSpc>
              <a:spcBef>
                <a:spcPct val="50000"/>
              </a:spcBef>
              <a:spcAft>
                <a:spcPct val="0"/>
              </a:spcAft>
            </a:pPr>
            <a:r>
              <a:rPr lang="en-GB" altLang="en-US" sz="2400" b="1" dirty="0">
                <a:solidFill>
                  <a:srgbClr val="000000"/>
                </a:solidFill>
                <a:ea typeface="ＭＳ Ｐゴシック" panose="020B0600070205080204" pitchFamily="34" charset="-128"/>
              </a:rPr>
              <a:t>P</a:t>
            </a:r>
            <a:r>
              <a:rPr lang="en-GB" altLang="en-US" sz="2400" dirty="0">
                <a:solidFill>
                  <a:srgbClr val="000000"/>
                </a:solidFill>
                <a:ea typeface="ＭＳ Ｐゴシック" panose="020B0600070205080204" pitchFamily="34" charset="-128"/>
              </a:rPr>
              <a:t>: Probability of an event as bad or worse than we saw in the real world.</a:t>
            </a:r>
          </a:p>
          <a:p>
            <a:pPr defTabSz="914400" fontAlgn="base">
              <a:lnSpc>
                <a:spcPct val="85000"/>
              </a:lnSpc>
              <a:spcBef>
                <a:spcPct val="50000"/>
              </a:spcBef>
              <a:spcAft>
                <a:spcPct val="0"/>
              </a:spcAft>
            </a:pPr>
            <a:r>
              <a:rPr lang="en-GB" altLang="en-US" sz="2400" dirty="0">
                <a:solidFill>
                  <a:srgbClr val="000000"/>
                </a:solidFill>
                <a:ea typeface="ＭＳ Ｐゴシック" panose="020B0600070205080204" pitchFamily="34" charset="-128"/>
              </a:rPr>
              <a:t>At the Met Office, we simulate the real climate, and we can use Chaos to get different weather each time we run the simulation. </a:t>
            </a:r>
          </a:p>
        </p:txBody>
      </p:sp>
      <p:pic>
        <p:nvPicPr>
          <p:cNvPr id="8" name="Picture 1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0825" y="1296778"/>
            <a:ext cx="4465638" cy="31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4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5" name="Title 1"/>
          <p:cNvSpPr>
            <a:spLocks noGrp="1"/>
          </p:cNvSpPr>
          <p:nvPr>
            <p:ph type="title"/>
          </p:nvPr>
        </p:nvSpPr>
        <p:spPr>
          <a:xfrm>
            <a:off x="1859467" y="85626"/>
            <a:ext cx="8437500" cy="623248"/>
          </a:xfrm>
        </p:spPr>
        <p:txBody>
          <a:bodyPr/>
          <a:lstStyle/>
          <a:p>
            <a:r>
              <a:rPr lang="en-GB" dirty="0"/>
              <a:t>Was the natural climate different?</a:t>
            </a:r>
          </a:p>
        </p:txBody>
      </p:sp>
      <p:sp>
        <p:nvSpPr>
          <p:cNvPr id="6" name="Text Box 10"/>
          <p:cNvSpPr txBox="1">
            <a:spLocks noChangeArrowheads="1"/>
          </p:cNvSpPr>
          <p:nvPr/>
        </p:nvSpPr>
        <p:spPr bwMode="auto">
          <a:xfrm>
            <a:off x="4859338" y="1000443"/>
            <a:ext cx="4032250" cy="216059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400" fontAlgn="base">
              <a:lnSpc>
                <a:spcPct val="85000"/>
              </a:lnSpc>
              <a:spcBef>
                <a:spcPct val="50000"/>
              </a:spcBef>
              <a:spcAft>
                <a:spcPct val="0"/>
              </a:spcAft>
            </a:pPr>
            <a:r>
              <a:rPr lang="en-GB" altLang="en-US" sz="2400" b="1" dirty="0">
                <a:solidFill>
                  <a:srgbClr val="000000"/>
                </a:solidFill>
                <a:ea typeface="ＭＳ Ｐゴシック" panose="020B0600070205080204" pitchFamily="34" charset="-128"/>
              </a:rPr>
              <a:t>P</a:t>
            </a:r>
            <a:r>
              <a:rPr lang="en-GB" altLang="en-US" sz="2400" b="1" baseline="-25000" dirty="0">
                <a:solidFill>
                  <a:srgbClr val="000000"/>
                </a:solidFill>
                <a:ea typeface="ＭＳ Ｐゴシック" panose="020B0600070205080204" pitchFamily="34" charset="-128"/>
              </a:rPr>
              <a:t>0</a:t>
            </a:r>
            <a:r>
              <a:rPr lang="en-GB" altLang="en-US" sz="2400" dirty="0">
                <a:solidFill>
                  <a:srgbClr val="000000"/>
                </a:solidFill>
                <a:ea typeface="ＭＳ Ｐゴシック" panose="020B0600070205080204" pitchFamily="34" charset="-128"/>
              </a:rPr>
              <a:t>: Probability of the event in a simulated “natural world” (no human influence on the climate).</a:t>
            </a:r>
          </a:p>
          <a:p>
            <a:pPr defTabSz="914400" fontAlgn="base">
              <a:lnSpc>
                <a:spcPct val="85000"/>
              </a:lnSpc>
              <a:spcBef>
                <a:spcPct val="50000"/>
              </a:spcBef>
              <a:spcAft>
                <a:spcPct val="0"/>
              </a:spcAft>
            </a:pPr>
            <a:r>
              <a:rPr lang="en-GB" altLang="en-US" sz="2400" b="1" dirty="0">
                <a:solidFill>
                  <a:srgbClr val="000000"/>
                </a:solidFill>
                <a:ea typeface="ＭＳ Ｐゴシック" panose="020B0600070205080204" pitchFamily="34" charset="-128"/>
              </a:rPr>
              <a:t>P</a:t>
            </a:r>
            <a:r>
              <a:rPr lang="en-GB" altLang="en-US" sz="2400" b="1" baseline="-25000" dirty="0">
                <a:solidFill>
                  <a:srgbClr val="000000"/>
                </a:solidFill>
                <a:ea typeface="ＭＳ Ｐゴシック" panose="020B0600070205080204" pitchFamily="34" charset="-128"/>
              </a:rPr>
              <a:t>1</a:t>
            </a:r>
            <a:r>
              <a:rPr lang="en-GB" altLang="en-US" sz="2400" dirty="0">
                <a:solidFill>
                  <a:srgbClr val="000000"/>
                </a:solidFill>
                <a:ea typeface="ＭＳ Ｐゴシック" panose="020B0600070205080204" pitchFamily="34" charset="-128"/>
              </a:rPr>
              <a:t>: Probability of the event in the real world.</a:t>
            </a:r>
          </a:p>
        </p:txBody>
      </p:sp>
      <p:sp>
        <p:nvSpPr>
          <p:cNvPr id="7" name="Text Box 11"/>
          <p:cNvSpPr txBox="1">
            <a:spLocks noChangeArrowheads="1"/>
          </p:cNvSpPr>
          <p:nvPr/>
        </p:nvSpPr>
        <p:spPr bwMode="auto">
          <a:xfrm>
            <a:off x="4932363" y="3353786"/>
            <a:ext cx="3894138" cy="123315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400" fontAlgn="base">
              <a:lnSpc>
                <a:spcPct val="85000"/>
              </a:lnSpc>
              <a:spcBef>
                <a:spcPct val="50000"/>
              </a:spcBef>
              <a:spcAft>
                <a:spcPct val="0"/>
              </a:spcAft>
            </a:pPr>
            <a:r>
              <a:rPr lang="en-GB" altLang="en-US" sz="3200" b="1" dirty="0">
                <a:solidFill>
                  <a:srgbClr val="009999"/>
                </a:solidFill>
                <a:ea typeface="ＭＳ Ｐゴシック" panose="020B0600070205080204" pitchFamily="34" charset="-128"/>
              </a:rPr>
              <a:t>Risk Ratio = P</a:t>
            </a:r>
            <a:r>
              <a:rPr lang="en-GB" altLang="en-US" sz="3200" b="1" baseline="-25000" dirty="0">
                <a:solidFill>
                  <a:srgbClr val="009999"/>
                </a:solidFill>
                <a:ea typeface="ＭＳ Ｐゴシック" panose="020B0600070205080204" pitchFamily="34" charset="-128"/>
              </a:rPr>
              <a:t>1</a:t>
            </a:r>
            <a:r>
              <a:rPr lang="en-GB" altLang="en-US" sz="3200" b="1" dirty="0">
                <a:solidFill>
                  <a:srgbClr val="009999"/>
                </a:solidFill>
                <a:ea typeface="ＭＳ Ｐゴシック" panose="020B0600070205080204" pitchFamily="34" charset="-128"/>
              </a:rPr>
              <a:t> / P</a:t>
            </a:r>
            <a:r>
              <a:rPr lang="en-GB" altLang="en-US" sz="3200" b="1" baseline="-25000" dirty="0">
                <a:solidFill>
                  <a:srgbClr val="009999"/>
                </a:solidFill>
                <a:ea typeface="ＭＳ Ｐゴシック" panose="020B0600070205080204" pitchFamily="34" charset="-128"/>
              </a:rPr>
              <a:t>0</a:t>
            </a:r>
          </a:p>
          <a:p>
            <a:pPr defTabSz="914400" fontAlgn="base">
              <a:lnSpc>
                <a:spcPct val="85000"/>
              </a:lnSpc>
              <a:spcBef>
                <a:spcPct val="50000"/>
              </a:spcBef>
              <a:spcAft>
                <a:spcPct val="0"/>
              </a:spcAft>
            </a:pPr>
            <a:r>
              <a:rPr lang="en-GB" altLang="en-US" sz="3200" b="1" baseline="-25000" dirty="0">
                <a:solidFill>
                  <a:srgbClr val="009999"/>
                </a:solidFill>
                <a:ea typeface="ＭＳ Ｐゴシック" panose="020B0600070205080204" pitchFamily="34" charset="-128"/>
              </a:rPr>
              <a:t>This shows the event was this many times more likely</a:t>
            </a:r>
          </a:p>
        </p:txBody>
      </p:sp>
      <p:pic>
        <p:nvPicPr>
          <p:cNvPr id="8" name="Picture 15" descr="far_th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1296016"/>
            <a:ext cx="4465638" cy="318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12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AF9E13-41D3-4708-890C-D31FCA0C968B}"/>
              </a:ext>
            </a:extLst>
          </p:cNvPr>
          <p:cNvSpPr>
            <a:spLocks noGrp="1"/>
          </p:cNvSpPr>
          <p:nvPr>
            <p:ph type="ftr" sz="quarter" idx="10"/>
          </p:nvPr>
        </p:nvSpPr>
        <p:spPr/>
        <p:txBody>
          <a:bodyPr/>
          <a:lstStyle/>
          <a:p>
            <a:r>
              <a:rPr lang="en-GB" kern="0" dirty="0">
                <a:solidFill>
                  <a:srgbClr val="2A2A2A"/>
                </a:solidFill>
                <a:sym typeface="Helvetica Light"/>
              </a:rPr>
              <a:t>www.metoffice.gov.uk																									                       © Crown Copyright 2020, Met Office</a:t>
            </a:r>
          </a:p>
        </p:txBody>
      </p:sp>
      <p:sp>
        <p:nvSpPr>
          <p:cNvPr id="5" name="Title 4">
            <a:extLst>
              <a:ext uri="{FF2B5EF4-FFF2-40B4-BE49-F238E27FC236}">
                <a16:creationId xmlns:a16="http://schemas.microsoft.com/office/drawing/2014/main" id="{0EFC6BA2-B873-43DC-9A4D-B2AB29E833D4}"/>
              </a:ext>
            </a:extLst>
          </p:cNvPr>
          <p:cNvSpPr>
            <a:spLocks noGrp="1"/>
          </p:cNvSpPr>
          <p:nvPr>
            <p:ph type="title"/>
          </p:nvPr>
        </p:nvSpPr>
        <p:spPr/>
        <p:txBody>
          <a:bodyPr/>
          <a:lstStyle/>
          <a:p>
            <a:r>
              <a:rPr lang="en-GB" dirty="0"/>
              <a:t>What events are we studying?</a:t>
            </a:r>
          </a:p>
        </p:txBody>
      </p:sp>
    </p:spTree>
    <p:extLst>
      <p:ext uri="{BB962C8B-B14F-4D97-AF65-F5344CB8AC3E}">
        <p14:creationId xmlns:p14="http://schemas.microsoft.com/office/powerpoint/2010/main" val="406341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2A73D-F741-48F3-BA85-0FE2E6B6BE6B}"/>
              </a:ext>
            </a:extLst>
          </p:cNvPr>
          <p:cNvSpPr>
            <a:spLocks noGrp="1"/>
          </p:cNvSpPr>
          <p:nvPr>
            <p:ph type="title"/>
          </p:nvPr>
        </p:nvSpPr>
        <p:spPr>
          <a:xfrm>
            <a:off x="1945677" y="104758"/>
            <a:ext cx="7129571" cy="1177245"/>
          </a:xfrm>
        </p:spPr>
        <p:txBody>
          <a:bodyPr/>
          <a:lstStyle/>
          <a:p>
            <a:r>
              <a:rPr lang="en-GB" dirty="0"/>
              <a:t>Western North America, July 2018</a:t>
            </a:r>
          </a:p>
        </p:txBody>
      </p:sp>
      <p:sp>
        <p:nvSpPr>
          <p:cNvPr id="3" name="Footer Placeholder 2">
            <a:extLst>
              <a:ext uri="{FF2B5EF4-FFF2-40B4-BE49-F238E27FC236}">
                <a16:creationId xmlns:a16="http://schemas.microsoft.com/office/drawing/2014/main" id="{B989F480-15D2-4D96-8BA4-40B5FA461B30}"/>
              </a:ext>
            </a:extLst>
          </p:cNvPr>
          <p:cNvSpPr>
            <a:spLocks noGrp="1"/>
          </p:cNvSpPr>
          <p:nvPr>
            <p:ph type="ftr" sz="quarter" idx="12"/>
          </p:nvPr>
        </p:nvSpPr>
        <p:spPr/>
        <p:txBody>
          <a:bodyPr/>
          <a:lstStyle/>
          <a:p>
            <a:r>
              <a:rPr lang="en-GB" kern="0" dirty="0">
                <a:solidFill>
                  <a:srgbClr val="2A2A2A"/>
                </a:solidFill>
                <a:sym typeface="Helvetica Light"/>
              </a:rPr>
              <a:t>www.metoffice.gov.uk																									                       © Crown Copyright 2020, Met Office</a:t>
            </a:r>
          </a:p>
        </p:txBody>
      </p:sp>
      <p:sp>
        <p:nvSpPr>
          <p:cNvPr id="4" name="Text Placeholder 3">
            <a:extLst>
              <a:ext uri="{FF2B5EF4-FFF2-40B4-BE49-F238E27FC236}">
                <a16:creationId xmlns:a16="http://schemas.microsoft.com/office/drawing/2014/main" id="{7831DCA8-0AFA-485B-B5B4-92744091BB92}"/>
              </a:ext>
            </a:extLst>
          </p:cNvPr>
          <p:cNvSpPr>
            <a:spLocks noGrp="1"/>
          </p:cNvSpPr>
          <p:nvPr>
            <p:ph type="body" sz="quarter" idx="11"/>
          </p:nvPr>
        </p:nvSpPr>
        <p:spPr>
          <a:xfrm>
            <a:off x="197645" y="972939"/>
            <a:ext cx="4374355" cy="2705100"/>
          </a:xfrm>
        </p:spPr>
        <p:txBody>
          <a:bodyPr/>
          <a:lstStyle/>
          <a:p>
            <a:r>
              <a:rPr lang="en-GB" sz="2400" dirty="0"/>
              <a:t>In summer 2018, there were huge wildfires in California. Were these entirely natural?</a:t>
            </a:r>
          </a:p>
          <a:p>
            <a:r>
              <a:rPr lang="en-GB" sz="2400" dirty="0"/>
              <a:t> </a:t>
            </a:r>
          </a:p>
          <a:p>
            <a:r>
              <a:rPr lang="en-GB" sz="2400" dirty="0"/>
              <a:t>One project will look at whether the temperatures in Western North America were unusual, and whether human emissions have changed them.</a:t>
            </a:r>
          </a:p>
        </p:txBody>
      </p:sp>
      <p:pic>
        <p:nvPicPr>
          <p:cNvPr id="6" name="Picture 5">
            <a:extLst>
              <a:ext uri="{FF2B5EF4-FFF2-40B4-BE49-F238E27FC236}">
                <a16:creationId xmlns:a16="http://schemas.microsoft.com/office/drawing/2014/main" id="{2FE510EA-8004-4D01-97A4-DBFA518D6799}"/>
              </a:ext>
            </a:extLst>
          </p:cNvPr>
          <p:cNvPicPr>
            <a:picLocks noChangeAspect="1"/>
          </p:cNvPicPr>
          <p:nvPr/>
        </p:nvPicPr>
        <p:blipFill rotWithShape="1">
          <a:blip r:embed="rId2">
            <a:extLst>
              <a:ext uri="{28A0092B-C50C-407E-A947-70E740481C1C}">
                <a14:useLocalDpi xmlns:a14="http://schemas.microsoft.com/office/drawing/2010/main" val="0"/>
              </a:ext>
            </a:extLst>
          </a:blip>
          <a:srcRect l="16600" r="17596"/>
          <a:stretch/>
        </p:blipFill>
        <p:spPr>
          <a:xfrm>
            <a:off x="4723254" y="972939"/>
            <a:ext cx="4126848" cy="3527623"/>
          </a:xfrm>
          <a:prstGeom prst="rect">
            <a:avLst/>
          </a:prstGeom>
        </p:spPr>
      </p:pic>
      <p:sp>
        <p:nvSpPr>
          <p:cNvPr id="7" name="TextBox 6">
            <a:extLst>
              <a:ext uri="{FF2B5EF4-FFF2-40B4-BE49-F238E27FC236}">
                <a16:creationId xmlns:a16="http://schemas.microsoft.com/office/drawing/2014/main" id="{3DF6C9E9-BDE8-4A79-97A5-9D218CBD45D6}"/>
              </a:ext>
            </a:extLst>
          </p:cNvPr>
          <p:cNvSpPr txBox="1"/>
          <p:nvPr/>
        </p:nvSpPr>
        <p:spPr>
          <a:xfrm>
            <a:off x="4723254" y="4257978"/>
            <a:ext cx="1453923" cy="298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000" b="0" i="0" u="none" strike="noStrike" cap="none" spc="0" normalizeH="0" baseline="0" dirty="0">
                <a:ln>
                  <a:noFill/>
                </a:ln>
                <a:solidFill>
                  <a:schemeClr val="bg2"/>
                </a:solidFill>
                <a:effectLst/>
                <a:uFillTx/>
                <a:latin typeface="+mn-lt"/>
                <a:ea typeface="+mn-ea"/>
                <a:cs typeface="+mn-cs"/>
                <a:sym typeface="Helvetica Light"/>
              </a:rPr>
              <a:t>Stephen Lam / Reuters</a:t>
            </a:r>
          </a:p>
        </p:txBody>
      </p:sp>
    </p:spTree>
    <p:extLst>
      <p:ext uri="{BB962C8B-B14F-4D97-AF65-F5344CB8AC3E}">
        <p14:creationId xmlns:p14="http://schemas.microsoft.com/office/powerpoint/2010/main" val="94563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 Office PowerPoint Template">
  <a:themeElements>
    <a:clrScheme name="Met Office">
      <a:dk1>
        <a:srgbClr val="2A2A2A"/>
      </a:dk1>
      <a:lt1>
        <a:srgbClr val="B9DC0C"/>
      </a:lt1>
      <a:dk2>
        <a:srgbClr val="2A2A2A"/>
      </a:dk2>
      <a:lt2>
        <a:srgbClr val="FFFFFF"/>
      </a:lt2>
      <a:accent1>
        <a:srgbClr val="50B9A4"/>
      </a:accent1>
      <a:accent2>
        <a:srgbClr val="007AA9"/>
      </a:accent2>
      <a:accent3>
        <a:srgbClr val="E47452"/>
      </a:accent3>
      <a:accent4>
        <a:srgbClr val="A1A0AA"/>
      </a:accent4>
      <a:accent5>
        <a:srgbClr val="FFFFFF"/>
      </a:accent5>
      <a:accent6>
        <a:srgbClr val="FFFFFF"/>
      </a:accent6>
      <a:hlink>
        <a:srgbClr val="0673F9"/>
      </a:hlink>
      <a:folHlink>
        <a:srgbClr val="6F2735"/>
      </a:folHlink>
    </a:clrScheme>
    <a:fontScheme name="Met Office">
      <a:majorFont>
        <a:latin typeface="Arial"/>
        <a:ea typeface="Helvetica Light"/>
        <a:cs typeface="Helvetica Light"/>
      </a:majorFont>
      <a:minorFont>
        <a:latin typeface="Arial"/>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6"/>
        </a:lnRef>
        <a:fillRef idx="1">
          <a:schemeClr val="lt1"/>
        </a:fillRef>
        <a:effectRef idx="0">
          <a:schemeClr val="accent6"/>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dirty="0" smtClean="0">
            <a:ln>
              <a:noFill/>
            </a:ln>
            <a:solidFill>
              <a:schemeClr val="tx1"/>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922567F5-2F72-4512-93F5-C2EFAD87CE74}" vid="{33C7D5F4-8BA3-44D0-9390-4DF64F17FB39}"/>
    </a:ext>
  </a:extLst>
</a:theme>
</file>

<file path=ppt/theme/theme2.xml><?xml version="1.0" encoding="utf-8"?>
<a:theme xmlns:a="http://schemas.openxmlformats.org/drawingml/2006/main" name="MOHC_16-9 standard_template_14_008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a2b9236-3c8a-4642-a5e5-fca1c0956b37" xsi:nil="true"/>
    <lcf76f155ced4ddcb4097134ff3c332f xmlns="74f13a65-09a3-4a45-800d-6a52bfc38a7c">
      <Terms xmlns="http://schemas.microsoft.com/office/infopath/2007/PartnerControls"/>
    </lcf76f155ced4ddcb4097134ff3c332f>
    <SharedWithUsers xmlns="4a2b9236-3c8a-4642-a5e5-fca1c0956b37">
      <UserInfo>
        <DisplayName/>
        <AccountId xsi:nil="true"/>
        <AccountType/>
      </UserInfo>
    </SharedWithUsers>
    <MediaLengthInSeconds xmlns="74f13a65-09a3-4a45-800d-6a52bfc38a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0BDBE73FC7214685D4E5898F8EC617" ma:contentTypeVersion="17" ma:contentTypeDescription="Create a new document." ma:contentTypeScope="" ma:versionID="68d1a08f7d3d44cbbdfb208940eb18c8">
  <xsd:schema xmlns:xsd="http://www.w3.org/2001/XMLSchema" xmlns:xs="http://www.w3.org/2001/XMLSchema" xmlns:p="http://schemas.microsoft.com/office/2006/metadata/properties" xmlns:ns2="74f13a65-09a3-4a45-800d-6a52bfc38a7c" xmlns:ns3="4a2b9236-3c8a-4642-a5e5-fca1c0956b37" targetNamespace="http://schemas.microsoft.com/office/2006/metadata/properties" ma:root="true" ma:fieldsID="64201a9c5e4ee6783357ad69c61ab64f" ns2:_="" ns3:_="">
    <xsd:import namespace="74f13a65-09a3-4a45-800d-6a52bfc38a7c"/>
    <xsd:import namespace="4a2b9236-3c8a-4642-a5e5-fca1c0956b3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13a65-09a3-4a45-800d-6a52bfc38a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da7246-3923-450d-bf48-38b7f30be8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2b9236-3c8a-4642-a5e5-fca1c0956b3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66488b9-fbe2-4dd7-80ff-d15db88690c4}" ma:internalName="TaxCatchAll" ma:showField="CatchAllData" ma:web="4a2b9236-3c8a-4642-a5e5-fca1c0956b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BF5352-3F8B-4A2D-8114-CA6541C6D3CF}">
  <ds:schemaRefs>
    <ds:schemaRef ds:uri="http://schemas.microsoft.com/sharepoint/v3/contenttype/forms"/>
  </ds:schemaRefs>
</ds:datastoreItem>
</file>

<file path=customXml/itemProps2.xml><?xml version="1.0" encoding="utf-8"?>
<ds:datastoreItem xmlns:ds="http://schemas.openxmlformats.org/officeDocument/2006/customXml" ds:itemID="{0DEA6961-BB14-4346-BB70-A651EF13A46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3B052D4-6117-49C0-927F-7214440BAECA}"/>
</file>

<file path=docProps/app.xml><?xml version="1.0" encoding="utf-8"?>
<Properties xmlns="http://schemas.openxmlformats.org/officeDocument/2006/extended-properties" xmlns:vt="http://schemas.openxmlformats.org/officeDocument/2006/docPropsVTypes">
  <Template/>
  <TotalTime>2195</TotalTime>
  <Words>682</Words>
  <Application>Microsoft Office PowerPoint</Application>
  <PresentationFormat>On-screen Show (16:9)</PresentationFormat>
  <Paragraphs>61</Paragraphs>
  <Slides>13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ＭＳ Ｐゴシック</vt:lpstr>
      <vt:lpstr>Arial</vt:lpstr>
      <vt:lpstr>Calibri</vt:lpstr>
      <vt:lpstr>Helvetica Light</vt:lpstr>
      <vt:lpstr>Met Office PowerPoint Template</vt:lpstr>
      <vt:lpstr>MOHC_16-9 standard_template_14_0085</vt:lpstr>
      <vt:lpstr>Event Attribution and how to do it</vt:lpstr>
      <vt:lpstr>Was this event climate change?</vt:lpstr>
      <vt:lpstr>Who can I sue?</vt:lpstr>
      <vt:lpstr>Butterflies and Hurricanes</vt:lpstr>
      <vt:lpstr>A range of weather</vt:lpstr>
      <vt:lpstr>How do we define an event?</vt:lpstr>
      <vt:lpstr>Was the natural climate different?</vt:lpstr>
      <vt:lpstr>What events are we studying?</vt:lpstr>
      <vt:lpstr>Western North America, July 2018</vt:lpstr>
      <vt:lpstr>The Mediterranean, June 2019</vt:lpstr>
      <vt:lpstr>What data are you getting?</vt:lpstr>
      <vt:lpstr>Summary</vt:lpstr>
      <vt:lpstr>Thanks for listening. Any questions?</vt:lpstr>
    </vt:vector>
  </TitlesOfParts>
  <Company>Met 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Tones, Ellie</dc:creator>
  <cp:lastModifiedBy>Stuart Allen</cp:lastModifiedBy>
  <cp:revision>70</cp:revision>
  <dcterms:created xsi:type="dcterms:W3CDTF">2017-07-13T13:29:32Z</dcterms:created>
  <dcterms:modified xsi:type="dcterms:W3CDTF">2020-01-20T09:37:09Z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0x010100DA0BDBE73FC7214685D4E5898F8EC617</vt:lpwstr>
  </property>
  <property fmtid="{D5CDD505-2E9C-101B-9397-08002B2CF9AE}" pid="3" name="MediaServiceImageTags">
    <vt:lpwstr/>
  </property>
  <property fmtid="{D5CDD505-2E9C-101B-9397-08002B2CF9AE}" pid="4" name="Order">
    <vt:r8>3642000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